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0"/>
  </p:notesMasterIdLst>
  <p:handoutMasterIdLst>
    <p:handoutMasterId r:id="rId61"/>
  </p:handoutMasterIdLst>
  <p:sldIdLst>
    <p:sldId id="277" r:id="rId5"/>
    <p:sldId id="282" r:id="rId6"/>
    <p:sldId id="284" r:id="rId7"/>
    <p:sldId id="257" r:id="rId8"/>
    <p:sldId id="258" r:id="rId9"/>
    <p:sldId id="278" r:id="rId10"/>
    <p:sldId id="279" r:id="rId11"/>
    <p:sldId id="280" r:id="rId12"/>
    <p:sldId id="281" r:id="rId13"/>
    <p:sldId id="285" r:id="rId14"/>
    <p:sldId id="286" r:id="rId15"/>
    <p:sldId id="292" r:id="rId16"/>
    <p:sldId id="288" r:id="rId17"/>
    <p:sldId id="291" r:id="rId18"/>
    <p:sldId id="290" r:id="rId19"/>
    <p:sldId id="294" r:id="rId20"/>
    <p:sldId id="296" r:id="rId21"/>
    <p:sldId id="317" r:id="rId22"/>
    <p:sldId id="316" r:id="rId23"/>
    <p:sldId id="297" r:id="rId24"/>
    <p:sldId id="308" r:id="rId25"/>
    <p:sldId id="309" r:id="rId26"/>
    <p:sldId id="300" r:id="rId27"/>
    <p:sldId id="301" r:id="rId28"/>
    <p:sldId id="310" r:id="rId29"/>
    <p:sldId id="303" r:id="rId30"/>
    <p:sldId id="311" r:id="rId31"/>
    <p:sldId id="319" r:id="rId32"/>
    <p:sldId id="302" r:id="rId33"/>
    <p:sldId id="312" r:id="rId34"/>
    <p:sldId id="304" r:id="rId35"/>
    <p:sldId id="321" r:id="rId36"/>
    <p:sldId id="322" r:id="rId37"/>
    <p:sldId id="306" r:id="rId38"/>
    <p:sldId id="307" r:id="rId39"/>
    <p:sldId id="305" r:id="rId40"/>
    <p:sldId id="323" r:id="rId41"/>
    <p:sldId id="327" r:id="rId42"/>
    <p:sldId id="325" r:id="rId43"/>
    <p:sldId id="326" r:id="rId44"/>
    <p:sldId id="328" r:id="rId45"/>
    <p:sldId id="329" r:id="rId46"/>
    <p:sldId id="330" r:id="rId47"/>
    <p:sldId id="343" r:id="rId48"/>
    <p:sldId id="331" r:id="rId49"/>
    <p:sldId id="332" r:id="rId50"/>
    <p:sldId id="333" r:id="rId51"/>
    <p:sldId id="334" r:id="rId52"/>
    <p:sldId id="335" r:id="rId53"/>
    <p:sldId id="336" r:id="rId54"/>
    <p:sldId id="337" r:id="rId55"/>
    <p:sldId id="338" r:id="rId56"/>
    <p:sldId id="339" r:id="rId57"/>
    <p:sldId id="341" r:id="rId58"/>
    <p:sldId id="34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howGuides="1">
      <p:cViewPr varScale="1">
        <p:scale>
          <a:sx n="66" d="100"/>
          <a:sy n="66" d="100"/>
        </p:scale>
        <p:origin x="484" y="40"/>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9/25/2024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4</a:t>
            </a:fld>
            <a:endParaRPr lang="en-IN"/>
          </a:p>
        </p:txBody>
      </p:sp>
    </p:spTree>
    <p:extLst>
      <p:ext uri="{BB962C8B-B14F-4D97-AF65-F5344CB8AC3E}">
        <p14:creationId xmlns:p14="http://schemas.microsoft.com/office/powerpoint/2010/main" val="104312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6</a:t>
            </a:fld>
            <a:endParaRPr lang="en-IN"/>
          </a:p>
        </p:txBody>
      </p:sp>
    </p:spTree>
    <p:extLst>
      <p:ext uri="{BB962C8B-B14F-4D97-AF65-F5344CB8AC3E}">
        <p14:creationId xmlns:p14="http://schemas.microsoft.com/office/powerpoint/2010/main" val="423479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7</a:t>
            </a:fld>
            <a:endParaRPr lang="en-IN"/>
          </a:p>
        </p:txBody>
      </p:sp>
    </p:spTree>
    <p:extLst>
      <p:ext uri="{BB962C8B-B14F-4D97-AF65-F5344CB8AC3E}">
        <p14:creationId xmlns:p14="http://schemas.microsoft.com/office/powerpoint/2010/main" val="233624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8</a:t>
            </a:fld>
            <a:endParaRPr lang="en-IN"/>
          </a:p>
        </p:txBody>
      </p:sp>
    </p:spTree>
    <p:extLst>
      <p:ext uri="{BB962C8B-B14F-4D97-AF65-F5344CB8AC3E}">
        <p14:creationId xmlns:p14="http://schemas.microsoft.com/office/powerpoint/2010/main" val="231657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9</a:t>
            </a:fld>
            <a:endParaRPr lang="en-IN"/>
          </a:p>
        </p:txBody>
      </p:sp>
    </p:spTree>
    <p:extLst>
      <p:ext uri="{BB962C8B-B14F-4D97-AF65-F5344CB8AC3E}">
        <p14:creationId xmlns:p14="http://schemas.microsoft.com/office/powerpoint/2010/main" val="300967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f20282af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2eff20282a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03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9/25/2024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9/25/2024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9/25/2024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9/25/2024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286859" y="23253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4296000" y="3188796"/>
            <a:ext cx="4988075" cy="769441"/>
          </a:xfrm>
          <a:prstGeom prst="rect">
            <a:avLst/>
          </a:prstGeom>
          <a:noFill/>
        </p:spPr>
        <p:txBody>
          <a:bodyPr wrap="square" rtlCol="0">
            <a:spAutoFit/>
          </a:bodyPr>
          <a:lstStyle/>
          <a:p>
            <a:pPr algn="ctr"/>
            <a:r>
              <a:rPr lang="en-IN" sz="4400" b="1" dirty="0" smtClean="0">
                <a:solidFill>
                  <a:srgbClr val="002060"/>
                </a:solidFill>
              </a:rPr>
              <a:t>NOSQL DATABASE</a:t>
            </a:r>
            <a:endParaRPr lang="en-IN" sz="4400" b="1" dirty="0">
              <a:solidFill>
                <a:srgbClr val="002060"/>
              </a:solidFill>
            </a:endParaRPr>
          </a:p>
        </p:txBody>
      </p:sp>
      <p:sp>
        <p:nvSpPr>
          <p:cNvPr id="3" name="TextBox 2"/>
          <p:cNvSpPr txBox="1"/>
          <p:nvPr/>
        </p:nvSpPr>
        <p:spPr>
          <a:xfrm>
            <a:off x="5016000" y="4075298"/>
            <a:ext cx="4320000" cy="523220"/>
          </a:xfrm>
          <a:prstGeom prst="rect">
            <a:avLst/>
          </a:prstGeom>
          <a:noFill/>
        </p:spPr>
        <p:txBody>
          <a:bodyPr wrap="square" rtlCol="0">
            <a:spAutoFit/>
          </a:bodyPr>
          <a:lstStyle/>
          <a:p>
            <a:r>
              <a:rPr lang="en-IN" sz="2800" dirty="0" smtClean="0">
                <a:solidFill>
                  <a:schemeClr val="accent2"/>
                </a:solidFill>
              </a:rPr>
              <a:t>Subject code :  21CS745</a:t>
            </a:r>
            <a:endParaRPr lang="en-IN" sz="2800" dirty="0">
              <a:solidFill>
                <a:schemeClr val="accent2"/>
              </a:solidFill>
            </a:endParaRP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Supriya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C</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Professor</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of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ISE</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Institute Of Technology </a:t>
            </a:r>
          </a:p>
        </p:txBody>
      </p:sp>
    </p:spTree>
    <p:extLst>
      <p:ext uri="{BB962C8B-B14F-4D97-AF65-F5344CB8AC3E}">
        <p14:creationId xmlns:p14="http://schemas.microsoft.com/office/powerpoint/2010/main" val="1625299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smtClean="0">
                <a:solidFill>
                  <a:srgbClr val="002060"/>
                </a:solidFill>
              </a:rPr>
              <a:t>NOSQL DATABASE</a:t>
            </a:r>
            <a:endParaRPr lang="en-IN" sz="4400" b="1" dirty="0">
              <a:solidFill>
                <a:srgbClr val="002060"/>
              </a:solidFill>
            </a:endParaRP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smtClean="0">
                <a:solidFill>
                  <a:schemeClr val="accent2"/>
                </a:solidFill>
              </a:rPr>
              <a:t>Subject code :  21CS745</a:t>
            </a:r>
            <a:endParaRPr lang="en-IN" sz="2800" dirty="0">
              <a:solidFill>
                <a:schemeClr val="accent2"/>
              </a:solidFill>
            </a:endParaRP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Supriya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C</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Professor</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of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ISE</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Institute Of Technology </a:t>
            </a:r>
          </a:p>
        </p:txBody>
      </p:sp>
      <p:sp>
        <p:nvSpPr>
          <p:cNvPr id="14" name="TextBox 13"/>
          <p:cNvSpPr txBox="1"/>
          <p:nvPr/>
        </p:nvSpPr>
        <p:spPr>
          <a:xfrm>
            <a:off x="3676313" y="2686268"/>
            <a:ext cx="6349135" cy="1077218"/>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a:t>
            </a:r>
            <a:r>
              <a:rPr lang="en-IN" sz="3200" b="1" dirty="0" smtClean="0">
                <a:solidFill>
                  <a:srgbClr val="002060"/>
                </a:solidFill>
                <a:latin typeface="Times New Roman" panose="02020603050405020304" pitchFamily="18" charset="0"/>
                <a:cs typeface="Times New Roman" panose="02020603050405020304" pitchFamily="18" charset="0"/>
              </a:rPr>
              <a:t>2 </a:t>
            </a:r>
            <a:r>
              <a:rPr lang="en-IN" sz="3200" b="1" dirty="0">
                <a:solidFill>
                  <a:srgbClr val="002060"/>
                </a:solidFill>
                <a:latin typeface="Times New Roman" panose="02020603050405020304" pitchFamily="18" charset="0"/>
                <a:cs typeface="Times New Roman" panose="02020603050405020304" pitchFamily="18" charset="0"/>
              </a:rPr>
              <a:t>: Aggregate Data Models</a:t>
            </a:r>
          </a:p>
          <a:p>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185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883665" y="1241444"/>
            <a:ext cx="8280000" cy="4524315"/>
          </a:xfrm>
          <a:prstGeom prst="rect">
            <a:avLst/>
          </a:prstGeom>
          <a:noFill/>
        </p:spPr>
        <p:txBody>
          <a:bodyPr wrap="square" rtlCol="0">
            <a:spAutoFit/>
          </a:bodyPr>
          <a:lstStyle/>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A </a:t>
            </a:r>
            <a:r>
              <a:rPr lang="en-US" b="1"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is the model through which we perceive and manipulate our data and it also </a:t>
            </a:r>
            <a:r>
              <a:rPr lang="en-US" dirty="0">
                <a:latin typeface="Times New Roman" panose="02020603050405020304" pitchFamily="18" charset="0"/>
                <a:cs typeface="Times New Roman" panose="02020603050405020304" pitchFamily="18" charset="0"/>
              </a:rPr>
              <a:t>describes how we interact with the data in the </a:t>
            </a:r>
            <a:r>
              <a:rPr lang="en-US" dirty="0" smtClean="0">
                <a:latin typeface="Times New Roman" panose="02020603050405020304" pitchFamily="18" charset="0"/>
                <a:cs typeface="Times New Roman" panose="02020603050405020304" pitchFamily="18" charset="0"/>
              </a:rPr>
              <a:t>database.</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This is </a:t>
            </a:r>
            <a:r>
              <a:rPr lang="en-US" dirty="0" smtClean="0">
                <a:latin typeface="Times New Roman" panose="02020603050405020304" pitchFamily="18" charset="0"/>
                <a:cs typeface="Times New Roman" panose="02020603050405020304" pitchFamily="18" charset="0"/>
              </a:rPr>
              <a:t>distinct from </a:t>
            </a: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storage model</a:t>
            </a:r>
            <a:r>
              <a:rPr lang="en-US" dirty="0">
                <a:latin typeface="Times New Roman" panose="02020603050405020304" pitchFamily="18" charset="0"/>
                <a:cs typeface="Times New Roman" panose="02020603050405020304" pitchFamily="18" charset="0"/>
              </a:rPr>
              <a:t>, which describes how the database stores and manipulates the data internally</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 is a term that comes from Domain-Driven </a:t>
            </a:r>
            <a:r>
              <a:rPr lang="en-US" dirty="0" smtClean="0">
                <a:latin typeface="Times New Roman" panose="02020603050405020304" pitchFamily="18" charset="0"/>
                <a:cs typeface="Times New Roman" panose="02020603050405020304" pitchFamily="18" charset="0"/>
              </a:rPr>
              <a:t>Design. </a:t>
            </a:r>
            <a:r>
              <a:rPr lang="en-US" dirty="0">
                <a:latin typeface="Times New Roman" panose="02020603050405020304" pitchFamily="18" charset="0"/>
                <a:cs typeface="Times New Roman" panose="02020603050405020304" pitchFamily="18" charset="0"/>
              </a:rPr>
              <a:t>In Domain-Driven Design, </a:t>
            </a:r>
            <a:r>
              <a:rPr lang="en-US" dirty="0" smtClean="0">
                <a:latin typeface="Times New Roman" panose="02020603050405020304" pitchFamily="18" charset="0"/>
                <a:cs typeface="Times New Roman" panose="02020603050405020304" pitchFamily="18" charset="0"/>
              </a:rPr>
              <a:t>an aggregate </a:t>
            </a:r>
            <a:r>
              <a:rPr lang="en-US" dirty="0">
                <a:latin typeface="Times New Roman" panose="02020603050405020304" pitchFamily="18" charset="0"/>
                <a:cs typeface="Times New Roman" panose="02020603050405020304" pitchFamily="18" charset="0"/>
              </a:rPr>
              <a:t>is a collection of related objects that we wish to treat as a unit. </a:t>
            </a: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Aggregates make it easier for the database to manage data storage over </a:t>
            </a:r>
            <a:r>
              <a:rPr lang="en-US" dirty="0" smtClean="0">
                <a:latin typeface="Times New Roman" panose="02020603050405020304" pitchFamily="18" charset="0"/>
                <a:cs typeface="Times New Roman" panose="02020603050405020304" pitchFamily="18" charset="0"/>
              </a:rPr>
              <a:t>clusters.</a:t>
            </a:r>
          </a:p>
          <a:p>
            <a:pPr marL="342900" indent="-342900" algn="just">
              <a:buFont typeface="+mj-lt"/>
              <a:buAutoNum type="arabicPeriod"/>
            </a:pPr>
            <a:endParaRPr lang="en-IN"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Aggregate-oriented databases work best when most data interaction is done with the same </a:t>
            </a:r>
            <a:r>
              <a:rPr lang="en-US" dirty="0" smtClean="0">
                <a:latin typeface="Times New Roman" panose="02020603050405020304" pitchFamily="18" charset="0"/>
                <a:cs typeface="Times New Roman" panose="02020603050405020304" pitchFamily="18" charset="0"/>
              </a:rPr>
              <a:t>aggregate.</a:t>
            </a: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Ex: </a:t>
            </a: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there is need to get an order and all its details, it better to store order as an aggregate object</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67151" y="189000"/>
            <a:ext cx="3600000" cy="584775"/>
          </a:xfrm>
          <a:prstGeom prst="rect">
            <a:avLst/>
          </a:prstGeom>
          <a:noFill/>
        </p:spPr>
        <p:txBody>
          <a:bodyPr wrap="square" rtlCol="0">
            <a:spAutoFit/>
          </a:bodyPr>
          <a:lstStyle/>
          <a:p>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763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496000" y="0"/>
            <a:ext cx="6688849"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data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00785" y="602105"/>
            <a:ext cx="8435214" cy="4266895"/>
          </a:xfrm>
          <a:prstGeom prst="rect">
            <a:avLst/>
          </a:prstGeom>
        </p:spPr>
      </p:pic>
      <p:sp>
        <p:nvSpPr>
          <p:cNvPr id="9" name="Rectangle 8"/>
          <p:cNvSpPr/>
          <p:nvPr/>
        </p:nvSpPr>
        <p:spPr>
          <a:xfrm>
            <a:off x="2607665" y="5229000"/>
            <a:ext cx="8431535" cy="1325043"/>
          </a:xfrm>
          <a:prstGeom prst="rect">
            <a:avLst/>
          </a:prstGeom>
        </p:spPr>
        <p:txBody>
          <a:bodyPr wrap="square">
            <a:spAutoFit/>
          </a:bodyPr>
          <a:lstStyle/>
          <a:p>
            <a:pPr marL="12700" marR="5080" algn="just">
              <a:lnSpc>
                <a:spcPct val="89300"/>
              </a:lnSpc>
              <a:spcBef>
                <a:spcPts val="345"/>
              </a:spcBef>
            </a:pPr>
            <a:r>
              <a:rPr lang="en-US" b="1" i="1" spc="-5" dirty="0">
                <a:solidFill>
                  <a:srgbClr val="002060"/>
                </a:solidFill>
                <a:latin typeface="Times New Roman"/>
                <a:cs typeface="Times New Roman"/>
              </a:rPr>
              <a:t>Note</a:t>
            </a:r>
            <a:r>
              <a:rPr lang="en-US" i="1" spc="-5" dirty="0">
                <a:solidFill>
                  <a:srgbClr val="002060"/>
                </a:solidFill>
                <a:latin typeface="Times New Roman"/>
                <a:cs typeface="Times New Roman"/>
              </a:rPr>
              <a:t>:</a:t>
            </a:r>
            <a:r>
              <a:rPr lang="en-US" i="1" spc="-35" dirty="0">
                <a:solidFill>
                  <a:srgbClr val="002060"/>
                </a:solidFill>
                <a:latin typeface="Times New Roman"/>
                <a:cs typeface="Times New Roman"/>
              </a:rPr>
              <a:t> </a:t>
            </a:r>
            <a:r>
              <a:rPr lang="en-US" i="1" spc="-10" dirty="0">
                <a:solidFill>
                  <a:srgbClr val="002060"/>
                </a:solidFill>
                <a:latin typeface="Arial"/>
                <a:cs typeface="Arial"/>
              </a:rPr>
              <a:t>Address</a:t>
            </a:r>
            <a:r>
              <a:rPr lang="en-US" i="1" spc="-85" dirty="0">
                <a:solidFill>
                  <a:srgbClr val="002060"/>
                </a:solidFill>
                <a:latin typeface="Arial"/>
                <a:cs typeface="Arial"/>
              </a:rPr>
              <a:t> </a:t>
            </a:r>
            <a:r>
              <a:rPr lang="en-US" i="1" spc="-10" dirty="0">
                <a:solidFill>
                  <a:srgbClr val="002060"/>
                </a:solidFill>
                <a:latin typeface="Times New Roman"/>
                <a:cs typeface="Times New Roman"/>
              </a:rPr>
              <a:t>is</a:t>
            </a:r>
            <a:r>
              <a:rPr lang="en-US" i="1" spc="5" dirty="0">
                <a:solidFill>
                  <a:srgbClr val="002060"/>
                </a:solidFill>
                <a:latin typeface="Times New Roman"/>
                <a:cs typeface="Times New Roman"/>
              </a:rPr>
              <a:t> </a:t>
            </a:r>
            <a:r>
              <a:rPr lang="en-US" i="1" spc="-15" dirty="0">
                <a:solidFill>
                  <a:srgbClr val="002060"/>
                </a:solidFill>
                <a:latin typeface="Times New Roman"/>
                <a:cs typeface="Times New Roman"/>
              </a:rPr>
              <a:t>strongly</a:t>
            </a:r>
            <a:r>
              <a:rPr lang="en-US" i="1" spc="-40" dirty="0">
                <a:solidFill>
                  <a:srgbClr val="002060"/>
                </a:solidFill>
                <a:latin typeface="Times New Roman"/>
                <a:cs typeface="Times New Roman"/>
              </a:rPr>
              <a:t> </a:t>
            </a:r>
            <a:r>
              <a:rPr lang="en-US" i="1" spc="-10" dirty="0">
                <a:solidFill>
                  <a:srgbClr val="002060"/>
                </a:solidFill>
                <a:latin typeface="Times New Roman"/>
                <a:cs typeface="Times New Roman"/>
              </a:rPr>
              <a:t>aggregated</a:t>
            </a:r>
            <a:r>
              <a:rPr lang="en-US" i="1" spc="-50" dirty="0">
                <a:solidFill>
                  <a:srgbClr val="002060"/>
                </a:solidFill>
                <a:latin typeface="Times New Roman"/>
                <a:cs typeface="Times New Roman"/>
              </a:rPr>
              <a:t> </a:t>
            </a:r>
            <a:r>
              <a:rPr lang="en-US" i="1" spc="-5" dirty="0">
                <a:solidFill>
                  <a:srgbClr val="002060"/>
                </a:solidFill>
                <a:latin typeface="Times New Roman"/>
                <a:cs typeface="Times New Roman"/>
              </a:rPr>
              <a:t>into</a:t>
            </a:r>
            <a:r>
              <a:rPr lang="en-US" i="1" spc="-30" dirty="0">
                <a:solidFill>
                  <a:srgbClr val="002060"/>
                </a:solidFill>
                <a:latin typeface="Times New Roman"/>
                <a:cs typeface="Times New Roman"/>
              </a:rPr>
              <a:t> </a:t>
            </a:r>
            <a:r>
              <a:rPr lang="en-US" i="1" spc="-5" dirty="0">
                <a:solidFill>
                  <a:srgbClr val="002060"/>
                </a:solidFill>
                <a:latin typeface="Times New Roman"/>
                <a:cs typeface="Times New Roman"/>
              </a:rPr>
              <a:t>Customer</a:t>
            </a:r>
            <a:r>
              <a:rPr lang="en-US" i="1" spc="-45" dirty="0">
                <a:solidFill>
                  <a:srgbClr val="002060"/>
                </a:solidFill>
                <a:latin typeface="Times New Roman"/>
                <a:cs typeface="Times New Roman"/>
              </a:rPr>
              <a:t> </a:t>
            </a:r>
            <a:r>
              <a:rPr lang="en-US" i="1" spc="-10" dirty="0">
                <a:solidFill>
                  <a:srgbClr val="002060"/>
                </a:solidFill>
                <a:latin typeface="Times New Roman"/>
                <a:cs typeface="Times New Roman"/>
              </a:rPr>
              <a:t>(implicit</a:t>
            </a:r>
            <a:r>
              <a:rPr lang="en-US" i="1" spc="5" dirty="0">
                <a:solidFill>
                  <a:srgbClr val="002060"/>
                </a:solidFill>
                <a:latin typeface="Times New Roman"/>
                <a:cs typeface="Times New Roman"/>
              </a:rPr>
              <a:t> </a:t>
            </a:r>
            <a:r>
              <a:rPr lang="en-US" i="1" spc="-10" dirty="0">
                <a:solidFill>
                  <a:srgbClr val="002060"/>
                </a:solidFill>
                <a:latin typeface="Times New Roman"/>
                <a:cs typeface="Times New Roman"/>
              </a:rPr>
              <a:t>cardinality</a:t>
            </a:r>
            <a:r>
              <a:rPr lang="en-US" i="1" spc="-85" dirty="0">
                <a:solidFill>
                  <a:srgbClr val="002060"/>
                </a:solidFill>
                <a:latin typeface="Times New Roman"/>
                <a:cs typeface="Times New Roman"/>
              </a:rPr>
              <a:t> </a:t>
            </a:r>
            <a:r>
              <a:rPr lang="en-US" i="1" spc="-5" dirty="0">
                <a:solidFill>
                  <a:srgbClr val="002060"/>
                </a:solidFill>
                <a:latin typeface="Times New Roman"/>
                <a:cs typeface="Times New Roman"/>
              </a:rPr>
              <a:t>0..1).</a:t>
            </a:r>
            <a:r>
              <a:rPr lang="en-US" i="1" spc="-30" dirty="0">
                <a:solidFill>
                  <a:srgbClr val="002060"/>
                </a:solidFill>
                <a:latin typeface="Times New Roman"/>
                <a:cs typeface="Times New Roman"/>
              </a:rPr>
              <a:t> </a:t>
            </a:r>
            <a:r>
              <a:rPr lang="en-US" i="1" spc="-5" dirty="0">
                <a:solidFill>
                  <a:srgbClr val="002060"/>
                </a:solidFill>
                <a:latin typeface="Arial"/>
                <a:cs typeface="Arial"/>
              </a:rPr>
              <a:t>Order </a:t>
            </a:r>
            <a:r>
              <a:rPr lang="en-US" i="1" spc="-540" dirty="0">
                <a:solidFill>
                  <a:srgbClr val="002060"/>
                </a:solidFill>
                <a:latin typeface="Arial"/>
                <a:cs typeface="Arial"/>
              </a:rPr>
              <a: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a:t>
            </a:r>
            <a:r>
              <a:rPr lang="en-US" i="1" spc="-5" dirty="0">
                <a:solidFill>
                  <a:srgbClr val="002060"/>
                </a:solidFill>
                <a:latin typeface="Times New Roman"/>
                <a:cs typeface="Times New Roman"/>
              </a:rPr>
              <a:t>, </a:t>
            </a:r>
            <a:r>
              <a:rPr lang="en-US" i="1" spc="-5" dirty="0" err="1">
                <a:solidFill>
                  <a:srgbClr val="002060"/>
                </a:solidFill>
                <a:latin typeface="Arial"/>
                <a:cs typeface="Arial"/>
              </a:rPr>
              <a:t>OrderItem</a:t>
            </a:r>
            <a:r>
              <a:rPr lang="en-US" i="1" spc="-5" dirty="0">
                <a:solidFill>
                  <a:srgbClr val="002060"/>
                </a:solidFill>
                <a:latin typeface="Arial"/>
                <a:cs typeface="Arial"/>
              </a:rPr>
              <a:t> </a:t>
            </a:r>
            <a:r>
              <a:rPr lang="en-US" i="1" dirty="0">
                <a:solidFill>
                  <a:srgbClr val="002060"/>
                </a:solidFill>
                <a:latin typeface="Times New Roman"/>
                <a:cs typeface="Times New Roman"/>
              </a:rPr>
              <a:t>and </a:t>
            </a:r>
            <a:r>
              <a:rPr lang="en-US" i="1" spc="-10" dirty="0">
                <a:solidFill>
                  <a:srgbClr val="002060"/>
                </a:solidFill>
                <a:latin typeface="Arial"/>
                <a:cs typeface="Arial"/>
              </a:rPr>
              <a:t>Payment. Payment </a:t>
            </a:r>
            <a:r>
              <a:rPr lang="en-US" i="1" spc="-10" dirty="0">
                <a:solidFill>
                  <a:srgbClr val="002060"/>
                </a:solidFill>
                <a:latin typeface="Times New Roman"/>
                <a:cs typeface="Times New Roman"/>
              </a:rPr>
              <a:t>is </a:t>
            </a:r>
            <a:r>
              <a:rPr lang="en-US" i="1" spc="-5" dirty="0">
                <a:solidFill>
                  <a:srgbClr val="002060"/>
                </a:solidFill>
                <a:latin typeface="Times New Roman"/>
                <a:cs typeface="Times New Roman"/>
              </a:rPr>
              <a:t>a </a:t>
            </a:r>
            <a:r>
              <a:rPr lang="en-US" i="1" spc="-20" dirty="0">
                <a:solidFill>
                  <a:srgbClr val="002060"/>
                </a:solidFill>
                <a:latin typeface="Times New Roman"/>
                <a:cs typeface="Times New Roman"/>
              </a:rPr>
              <a:t>strong </a:t>
            </a:r>
            <a:r>
              <a:rPr lang="en-US" i="1" spc="-15" dirty="0">
                <a:solidFill>
                  <a:srgbClr val="002060"/>
                </a:solidFill>
                <a:latin typeface="Times New Roman"/>
                <a:cs typeface="Times New Roman"/>
              </a:rPr>
              <a:t> </a:t>
            </a:r>
            <a:r>
              <a:rPr lang="en-US" i="1" spc="-10" dirty="0">
                <a:solidFill>
                  <a:srgbClr val="002060"/>
                </a:solidFill>
                <a:latin typeface="Times New Roman"/>
                <a:cs typeface="Times New Roman"/>
              </a:rPr>
              <a:t>aggregation </a:t>
            </a:r>
            <a:r>
              <a:rPr lang="en-US" i="1" dirty="0">
                <a:solidFill>
                  <a:srgbClr val="002060"/>
                </a:solidFill>
                <a:latin typeface="Times New Roman"/>
                <a:cs typeface="Times New Roman"/>
              </a:rPr>
              <a:t>of </a:t>
            </a:r>
            <a:r>
              <a:rPr lang="en-US" i="1" spc="-5" dirty="0">
                <a:solidFill>
                  <a:srgbClr val="002060"/>
                </a:solidFill>
                <a:latin typeface="Arial"/>
                <a:cs typeface="Arial"/>
              </a:rPr>
              <a:t>Addresses </a:t>
            </a:r>
            <a:r>
              <a:rPr lang="en-US" i="1" spc="-20" dirty="0">
                <a:solidFill>
                  <a:srgbClr val="002060"/>
                </a:solidFill>
                <a:latin typeface="Times New Roman"/>
                <a:cs typeface="Times New Roman"/>
              </a:rPr>
              <a:t>(strong </a:t>
            </a:r>
            <a:r>
              <a:rPr lang="en-US" i="1" spc="-10" dirty="0">
                <a:solidFill>
                  <a:srgbClr val="002060"/>
                </a:solidFill>
                <a:latin typeface="Times New Roman"/>
                <a:cs typeface="Times New Roman"/>
              </a:rPr>
              <a:t>aggregation </a:t>
            </a:r>
            <a:r>
              <a:rPr lang="en-US" i="1" spc="-5" dirty="0">
                <a:solidFill>
                  <a:srgbClr val="002060"/>
                </a:solidFill>
                <a:latin typeface="Times New Roman"/>
                <a:cs typeface="Times New Roman"/>
              </a:rPr>
              <a:t>means </a:t>
            </a:r>
            <a:r>
              <a:rPr lang="en-US" i="1" dirty="0">
                <a:solidFill>
                  <a:srgbClr val="002060"/>
                </a:solidFill>
                <a:latin typeface="Times New Roman"/>
                <a:cs typeface="Times New Roman"/>
              </a:rPr>
              <a:t>that </a:t>
            </a:r>
            <a:r>
              <a:rPr lang="en-US" i="1" spc="-5" dirty="0">
                <a:solidFill>
                  <a:srgbClr val="002060"/>
                </a:solidFill>
                <a:latin typeface="Times New Roman"/>
                <a:cs typeface="Times New Roman"/>
              </a:rPr>
              <a:t>a single </a:t>
            </a:r>
            <a:r>
              <a:rPr lang="en-US" i="1" spc="-5" dirty="0" err="1">
                <a:solidFill>
                  <a:srgbClr val="002060"/>
                </a:solidFill>
                <a:latin typeface="Times New Roman"/>
                <a:cs typeface="Times New Roman"/>
              </a:rPr>
              <a:t>istance</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of </a:t>
            </a:r>
            <a:r>
              <a:rPr lang="en-US" i="1" spc="5" dirty="0">
                <a:solidFill>
                  <a:srgbClr val="002060"/>
                </a:solidFill>
                <a:latin typeface="Times New Roman"/>
                <a:cs typeface="Times New Roman"/>
              </a:rPr>
              <a:t> </a:t>
            </a:r>
            <a:r>
              <a:rPr lang="en-US" i="1" spc="-10" dirty="0">
                <a:solidFill>
                  <a:srgbClr val="002060"/>
                </a:solidFill>
                <a:latin typeface="Arial"/>
                <a:cs typeface="Arial"/>
              </a:rPr>
              <a:t>Address </a:t>
            </a:r>
            <a:r>
              <a:rPr lang="en-US" i="1" spc="-10" dirty="0">
                <a:solidFill>
                  <a:srgbClr val="002060"/>
                </a:solidFill>
                <a:latin typeface="Times New Roman"/>
                <a:cs typeface="Times New Roman"/>
              </a:rPr>
              <a:t>is aggregated </a:t>
            </a:r>
            <a:r>
              <a:rPr lang="en-US" i="1" spc="-5" dirty="0">
                <a:solidFill>
                  <a:srgbClr val="002060"/>
                </a:solidFill>
                <a:latin typeface="Times New Roman"/>
                <a:cs typeface="Times New Roman"/>
              </a:rPr>
              <a:t>into a single instance </a:t>
            </a:r>
            <a:r>
              <a:rPr lang="en-US" i="1" dirty="0">
                <a:solidFill>
                  <a:srgbClr val="002060"/>
                </a:solidFill>
                <a:latin typeface="Times New Roman"/>
                <a:cs typeface="Times New Roman"/>
              </a:rPr>
              <a:t>of </a:t>
            </a:r>
            <a:r>
              <a:rPr lang="en-US" i="1" spc="-20" dirty="0">
                <a:solidFill>
                  <a:srgbClr val="002060"/>
                </a:solidFill>
                <a:latin typeface="Arial"/>
                <a:cs typeface="Arial"/>
              </a:rPr>
              <a:t>Customer, </a:t>
            </a:r>
            <a:r>
              <a:rPr lang="en-US" i="1" dirty="0">
                <a:solidFill>
                  <a:srgbClr val="002060"/>
                </a:solidFill>
                <a:latin typeface="Times New Roman"/>
                <a:cs typeface="Times New Roman"/>
              </a:rPr>
              <a:t>or </a:t>
            </a:r>
            <a:r>
              <a:rPr lang="en-US" i="1" spc="-5" dirty="0">
                <a:solidFill>
                  <a:srgbClr val="002060"/>
                </a:solidFill>
                <a:latin typeface="Arial"/>
                <a:cs typeface="Arial"/>
              </a:rPr>
              <a:t>Order</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or </a:t>
            </a:r>
            <a:r>
              <a:rPr lang="en-US" i="1" spc="-10" dirty="0">
                <a:solidFill>
                  <a:srgbClr val="002060"/>
                </a:solidFill>
                <a:latin typeface="Arial"/>
                <a:cs typeface="Arial"/>
              </a:rPr>
              <a:t>Payment</a:t>
            </a:r>
            <a:r>
              <a:rPr lang="en-US" i="1" spc="-10" dirty="0">
                <a:solidFill>
                  <a:srgbClr val="002060"/>
                </a:solidFill>
                <a:latin typeface="Times New Roman"/>
                <a:cs typeface="Times New Roman"/>
              </a:rPr>
              <a:t>, </a:t>
            </a:r>
            <a:r>
              <a:rPr lang="en-US" i="1" spc="-5" dirty="0">
                <a:solidFill>
                  <a:srgbClr val="002060"/>
                </a:solidFill>
                <a:latin typeface="Times New Roman"/>
                <a:cs typeface="Times New Roman"/>
              </a:rPr>
              <a:t> </a:t>
            </a:r>
            <a:r>
              <a:rPr lang="en-US" i="1" dirty="0">
                <a:solidFill>
                  <a:srgbClr val="002060"/>
                </a:solidFill>
                <a:latin typeface="Times New Roman"/>
                <a:cs typeface="Times New Roman"/>
              </a:rPr>
              <a:t>but</a:t>
            </a:r>
            <a:r>
              <a:rPr lang="en-US" i="1" spc="-55" dirty="0">
                <a:solidFill>
                  <a:srgbClr val="002060"/>
                </a:solidFill>
                <a:latin typeface="Times New Roman"/>
                <a:cs typeface="Times New Roman"/>
              </a:rPr>
              <a:t> </a:t>
            </a:r>
            <a:r>
              <a:rPr lang="en-US" i="1" dirty="0">
                <a:solidFill>
                  <a:srgbClr val="002060"/>
                </a:solidFill>
                <a:latin typeface="Times New Roman"/>
                <a:cs typeface="Times New Roman"/>
              </a:rPr>
              <a:t>not</a:t>
            </a:r>
            <a:r>
              <a:rPr lang="en-US" i="1" spc="-25" dirty="0">
                <a:solidFill>
                  <a:srgbClr val="002060"/>
                </a:solidFill>
                <a:latin typeface="Times New Roman"/>
                <a:cs typeface="Times New Roman"/>
              </a:rPr>
              <a:t> </a:t>
            </a:r>
            <a:r>
              <a:rPr lang="en-US" i="1" spc="-10" dirty="0">
                <a:solidFill>
                  <a:srgbClr val="002060"/>
                </a:solidFill>
                <a:latin typeface="Times New Roman"/>
                <a:cs typeface="Times New Roman"/>
              </a:rPr>
              <a:t>in </a:t>
            </a:r>
            <a:r>
              <a:rPr lang="en-US" i="1" spc="-25" dirty="0">
                <a:solidFill>
                  <a:srgbClr val="002060"/>
                </a:solidFill>
                <a:latin typeface="Times New Roman"/>
                <a:cs typeface="Times New Roman"/>
              </a:rPr>
              <a:t>more</a:t>
            </a:r>
            <a:r>
              <a:rPr lang="en-US" i="1" spc="-20" dirty="0">
                <a:solidFill>
                  <a:srgbClr val="002060"/>
                </a:solidFill>
                <a:latin typeface="Times New Roman"/>
                <a:cs typeface="Times New Roman"/>
              </a:rPr>
              <a:t> </a:t>
            </a:r>
            <a:r>
              <a:rPr lang="en-US" i="1" dirty="0">
                <a:solidFill>
                  <a:srgbClr val="002060"/>
                </a:solidFill>
                <a:latin typeface="Times New Roman"/>
                <a:cs typeface="Times New Roman"/>
              </a:rPr>
              <a:t>than</a:t>
            </a:r>
            <a:r>
              <a:rPr lang="en-US" i="1" spc="445" dirty="0">
                <a:solidFill>
                  <a:srgbClr val="002060"/>
                </a:solidFill>
                <a:latin typeface="Times New Roman"/>
                <a:cs typeface="Times New Roman"/>
              </a:rPr>
              <a:t> </a:t>
            </a:r>
            <a:r>
              <a:rPr lang="en-US" i="1" dirty="0">
                <a:solidFill>
                  <a:srgbClr val="002060"/>
                </a:solidFill>
                <a:latin typeface="Times New Roman"/>
                <a:cs typeface="Times New Roman"/>
              </a:rPr>
              <a:t>one)</a:t>
            </a:r>
            <a:endParaRPr lang="en-US" dirty="0">
              <a:solidFill>
                <a:srgbClr val="002060"/>
              </a:solidFill>
              <a:latin typeface="Times New Roman"/>
              <a:cs typeface="Times New Roman"/>
            </a:endParaRPr>
          </a:p>
        </p:txBody>
      </p:sp>
    </p:spTree>
    <p:extLst>
      <p:ext uri="{BB962C8B-B14F-4D97-AF65-F5344CB8AC3E}">
        <p14:creationId xmlns:p14="http://schemas.microsoft.com/office/powerpoint/2010/main" val="1845368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for </a:t>
            </a: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above model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152623" y="1520726"/>
            <a:ext cx="7263377" cy="4428273"/>
          </a:xfrm>
          <a:prstGeom prst="rect">
            <a:avLst/>
          </a:prstGeom>
        </p:spPr>
      </p:pic>
    </p:spTree>
    <p:extLst>
      <p:ext uri="{BB962C8B-B14F-4D97-AF65-F5344CB8AC3E}">
        <p14:creationId xmlns:p14="http://schemas.microsoft.com/office/powerpoint/2010/main" val="4240843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606470" y="549000"/>
            <a:ext cx="6688849"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of Relations and Aggregates</a:t>
            </a:r>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2575492" y="1474470"/>
            <a:ext cx="4960508" cy="4540483"/>
          </a:xfrm>
          <a:prstGeom prst="rect">
            <a:avLst/>
          </a:prstGeom>
        </p:spPr>
      </p:pic>
      <p:sp>
        <p:nvSpPr>
          <p:cNvPr id="15" name="TextBox 14"/>
          <p:cNvSpPr txBox="1"/>
          <p:nvPr/>
        </p:nvSpPr>
        <p:spPr>
          <a:xfrm>
            <a:off x="7536000" y="1494790"/>
            <a:ext cx="3846387" cy="4401205"/>
          </a:xfrm>
          <a:prstGeom prst="rect">
            <a:avLst/>
          </a:prstGeom>
          <a:noFill/>
        </p:spPr>
        <p:txBody>
          <a:bodyPr wrap="square" rtlCol="0">
            <a:spAutoFit/>
          </a:bodyPr>
          <a:lstStyle/>
          <a:p>
            <a:pPr marL="342900" indent="-342900" algn="just">
              <a:buFont typeface="+mj-lt"/>
              <a:buAutoNum type="arabicPeriod"/>
            </a:pPr>
            <a:r>
              <a:rPr lang="en-US" sz="2000" b="1" dirty="0">
                <a:latin typeface="Times New Roman" panose="02020603050405020304" pitchFamily="18" charset="0"/>
                <a:cs typeface="Times New Roman" panose="02020603050405020304" pitchFamily="18" charset="0"/>
              </a:rPr>
              <a:t>Customer</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Orders</a:t>
            </a:r>
            <a:r>
              <a:rPr lang="en-US" sz="2000" dirty="0">
                <a:latin typeface="Times New Roman" panose="02020603050405020304" pitchFamily="18" charset="0"/>
                <a:cs typeface="Times New Roman" panose="02020603050405020304" pitchFamily="18" charset="0"/>
              </a:rPr>
              <a:t> link between them represent an aggregate.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diamond shows how data fit into the aggregate structure.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Customer contains a list of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Payment also contains the billing address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address appears three times and it is copied each time</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domain is fit where we don’t want to change shipping and billing address.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208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573597" y="397252"/>
            <a:ext cx="8529530" cy="1077218"/>
          </a:xfrm>
          <a:prstGeom prst="rect">
            <a:avLst/>
          </a:prstGeom>
          <a:noFill/>
        </p:spPr>
        <p:txBody>
          <a:bodyPr wrap="square" rtlCol="0">
            <a:spAutoFit/>
          </a:bodyPr>
          <a:lstStyle/>
          <a:p>
            <a:pPr algn="ct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JSON format- A common representation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data in NoSQL</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3632535" y="1474470"/>
            <a:ext cx="6411653" cy="4750044"/>
          </a:xfrm>
          <a:prstGeom prst="rect">
            <a:avLst/>
          </a:prstGeom>
        </p:spPr>
      </p:pic>
    </p:spTree>
    <p:extLst>
      <p:ext uri="{BB962C8B-B14F-4D97-AF65-F5344CB8AC3E}">
        <p14:creationId xmlns:p14="http://schemas.microsoft.com/office/powerpoint/2010/main" val="2767628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pic>
        <p:nvPicPr>
          <p:cNvPr id="11" name="Picture 10"/>
          <p:cNvPicPr>
            <a:picLocks noChangeAspect="1"/>
          </p:cNvPicPr>
          <p:nvPr/>
        </p:nvPicPr>
        <p:blipFill>
          <a:blip r:embed="rId3"/>
          <a:stretch>
            <a:fillRect/>
          </a:stretch>
        </p:blipFill>
        <p:spPr>
          <a:xfrm>
            <a:off x="2442878" y="1269001"/>
            <a:ext cx="4811013" cy="5529208"/>
          </a:xfrm>
          <a:prstGeom prst="rect">
            <a:avLst/>
          </a:prstGeom>
        </p:spPr>
      </p:pic>
      <p:sp>
        <p:nvSpPr>
          <p:cNvPr id="3" name="TextBox 2"/>
          <p:cNvSpPr txBox="1"/>
          <p:nvPr/>
        </p:nvSpPr>
        <p:spPr>
          <a:xfrm>
            <a:off x="2700785" y="83027"/>
            <a:ext cx="8498722" cy="144655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Embed all the objects for customer and the customer’s orders - An alternative way of aggregating data</a:t>
            </a:r>
          </a:p>
          <a:p>
            <a:pPr algn="ct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7176000" y="1415735"/>
            <a:ext cx="4320000" cy="5194530"/>
          </a:xfrm>
          <a:prstGeom prst="rect">
            <a:avLst/>
          </a:prstGeom>
        </p:spPr>
      </p:pic>
    </p:spTree>
    <p:extLst>
      <p:ext uri="{BB962C8B-B14F-4D97-AF65-F5344CB8AC3E}">
        <p14:creationId xmlns:p14="http://schemas.microsoft.com/office/powerpoint/2010/main" val="743259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1776000" y="143492"/>
            <a:ext cx="8529530"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Consequences of Aggregate Orientation</a:t>
            </a:r>
          </a:p>
        </p:txBody>
      </p:sp>
      <p:sp>
        <p:nvSpPr>
          <p:cNvPr id="3" name="TextBox 2"/>
          <p:cNvSpPr txBox="1"/>
          <p:nvPr/>
        </p:nvSpPr>
        <p:spPr>
          <a:xfrm>
            <a:off x="2785351" y="896762"/>
            <a:ext cx="8414155" cy="5444054"/>
          </a:xfrm>
          <a:prstGeom prst="rect">
            <a:avLst/>
          </a:prstGeom>
          <a:noFill/>
        </p:spPr>
        <p:txBody>
          <a:bodyPr wrap="square" rtlCol="0">
            <a:spAutoFit/>
          </a:bodyPr>
          <a:lstStyle/>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Aggregation is not a logical data property </a:t>
            </a: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all about how the data is being used by applications.</a:t>
            </a: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has an important consequence for transactions.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NoSQL databases don’t support ACID </a:t>
            </a:r>
            <a:r>
              <a:rPr lang="en-US"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tomic, </a:t>
            </a:r>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onsistent, </a:t>
            </a:r>
            <a:r>
              <a:rPr lang="en-US" b="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solated, and </a:t>
            </a:r>
            <a:r>
              <a:rPr lang="en-US" b="1" dirty="0" smtClean="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urable</a:t>
            </a:r>
            <a:r>
              <a:rPr lang="en-US" dirty="0" smtClean="0"/>
              <a:t>) </a:t>
            </a:r>
            <a:r>
              <a:rPr lang="en-US" dirty="0" smtClean="0">
                <a:latin typeface="Times New Roman" panose="02020603050405020304" pitchFamily="18" charset="0"/>
                <a:cs typeface="Times New Roman" panose="02020603050405020304" pitchFamily="18" charset="0"/>
              </a:rPr>
              <a:t>transactions </a:t>
            </a:r>
            <a:r>
              <a:rPr lang="en-US" dirty="0">
                <a:latin typeface="Times New Roman" panose="02020603050405020304" pitchFamily="18" charset="0"/>
                <a:cs typeface="Times New Roman" panose="02020603050405020304" pitchFamily="18" charset="0"/>
              </a:rPr>
              <a:t>thus sacrificing consistency.</a:t>
            </a:r>
          </a:p>
          <a:p>
            <a:pPr marL="342900" indent="-342900" algn="just">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Aggregate-oriented </a:t>
            </a:r>
            <a:r>
              <a:rPr lang="en-US" dirty="0">
                <a:latin typeface="Times New Roman" panose="02020603050405020304" pitchFamily="18" charset="0"/>
                <a:cs typeface="Times New Roman" panose="02020603050405020304" pitchFamily="18" charset="0"/>
              </a:rPr>
              <a:t>databases support the atomic manipulation of a single aggregate at a time</a:t>
            </a:r>
            <a:r>
              <a:rPr lang="en-US"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b="1" dirty="0" smtClean="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a retailer wants to analyze its product sales over the last few months, then an </a:t>
            </a:r>
            <a:r>
              <a:rPr lang="en-US" b="1" dirty="0" smtClean="0">
                <a:latin typeface="Times New Roman" panose="02020603050405020304" pitchFamily="18" charset="0"/>
                <a:cs typeface="Times New Roman" panose="02020603050405020304" pitchFamily="18" charset="0"/>
              </a:rPr>
              <a:t>order aggregate </a:t>
            </a:r>
            <a:r>
              <a:rPr lang="en-US" b="1" dirty="0">
                <a:latin typeface="Times New Roman" panose="02020603050405020304" pitchFamily="18" charset="0"/>
                <a:cs typeface="Times New Roman" panose="02020603050405020304" pitchFamily="18" charset="0"/>
              </a:rPr>
              <a:t>becomes a trouble. To get to product sales history, you’ll have to dig into every </a:t>
            </a:r>
            <a:r>
              <a:rPr lang="en-US" b="1" dirty="0" smtClean="0">
                <a:latin typeface="Times New Roman" panose="02020603050405020304" pitchFamily="18" charset="0"/>
                <a:cs typeface="Times New Roman" panose="02020603050405020304" pitchFamily="18" charset="0"/>
              </a:rPr>
              <a:t>aggregate in </a:t>
            </a:r>
            <a:r>
              <a:rPr lang="en-US" b="1" dirty="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database.</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An aggregate structure may be an obstacle for others but help with some data interactions.</a:t>
            </a:r>
          </a:p>
          <a:p>
            <a:pPr marL="342900" indent="-342900" algn="just">
              <a:lnSpc>
                <a:spcPct val="150000"/>
              </a:lnSpc>
              <a:buFont typeface="+mj-lt"/>
              <a:buAutoNum type="arabicPeriod"/>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802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TextBox 2"/>
          <p:cNvSpPr txBox="1"/>
          <p:nvPr/>
        </p:nvSpPr>
        <p:spPr>
          <a:xfrm>
            <a:off x="3216000" y="549000"/>
            <a:ext cx="7920000" cy="584775"/>
          </a:xfrm>
          <a:prstGeom prst="rect">
            <a:avLst/>
          </a:prstGeom>
          <a:noFill/>
        </p:spPr>
        <p:txBody>
          <a:bodyPr wrap="square" rtlCol="0">
            <a:spAutoFit/>
          </a:bodyPr>
          <a:lstStyle/>
          <a:p>
            <a:pPr algn="ctr"/>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Pictorial Representation of ACID property</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2640340" y="1923742"/>
            <a:ext cx="8511692" cy="4178515"/>
          </a:xfrm>
          <a:prstGeom prst="rect">
            <a:avLst/>
          </a:prstGeom>
        </p:spPr>
      </p:pic>
    </p:spTree>
    <p:extLst>
      <p:ext uri="{BB962C8B-B14F-4D97-AF65-F5344CB8AC3E}">
        <p14:creationId xmlns:p14="http://schemas.microsoft.com/office/powerpoint/2010/main" val="4208533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TextBox 2"/>
          <p:cNvSpPr txBox="1"/>
          <p:nvPr/>
        </p:nvSpPr>
        <p:spPr>
          <a:xfrm>
            <a:off x="2600194" y="549000"/>
            <a:ext cx="4370537" cy="584775"/>
          </a:xfrm>
          <a:prstGeom prst="rect">
            <a:avLst/>
          </a:prstGeom>
          <a:noFill/>
        </p:spPr>
        <p:txBody>
          <a:bodyPr wrap="square" rtlCol="0">
            <a:spAutoFit/>
          </a:bodyPr>
          <a:lstStyle/>
          <a:p>
            <a:pPr algn="ct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ACID Properties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64694" y="1740353"/>
            <a:ext cx="8280000" cy="3816429"/>
          </a:xfrm>
          <a:prstGeom prst="rect">
            <a:avLst/>
          </a:prstGeom>
          <a:noFill/>
        </p:spPr>
        <p:txBody>
          <a:bodyPr wrap="square" rtlCol="0">
            <a:spAutoFit/>
          </a:bodyPr>
          <a:lstStyle/>
          <a:p>
            <a:pPr marL="457200" indent="-457200" algn="just">
              <a:buFont typeface="+mj-lt"/>
              <a:buAutoNum type="arabicPeriod"/>
            </a:pPr>
            <a:r>
              <a:rPr lang="en-IN" sz="2200" b="1" dirty="0" smtClean="0">
                <a:latin typeface="Times New Roman" panose="02020603050405020304" pitchFamily="18" charset="0"/>
                <a:cs typeface="Times New Roman" panose="02020603050405020304" pitchFamily="18" charset="0"/>
              </a:rPr>
              <a:t>A</a:t>
            </a:r>
            <a:r>
              <a:rPr lang="en-IN" sz="2200" dirty="0" smtClean="0">
                <a:latin typeface="Times New Roman" panose="02020603050405020304" pitchFamily="18" charset="0"/>
                <a:cs typeface="Times New Roman" panose="02020603050405020304" pitchFamily="18" charset="0"/>
              </a:rPr>
              <a:t>tomicity: </a:t>
            </a:r>
            <a:r>
              <a:rPr lang="en-US" sz="2200" dirty="0">
                <a:latin typeface="Times New Roman" panose="02020603050405020304" pitchFamily="18" charset="0"/>
                <a:cs typeface="Times New Roman" panose="02020603050405020304" pitchFamily="18" charset="0"/>
              </a:rPr>
              <a:t>ensures that all the commands in a transaction are treated as a single unit and either all succeed or all fail</a:t>
            </a:r>
            <a:r>
              <a:rPr lang="en-US" sz="22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smtClean="0">
                <a:latin typeface="Times New Roman" panose="02020603050405020304" pitchFamily="18" charset="0"/>
                <a:cs typeface="Times New Roman" panose="02020603050405020304" pitchFamily="18" charset="0"/>
              </a:rPr>
              <a:t>C</a:t>
            </a:r>
            <a:r>
              <a:rPr lang="en-US" sz="2200" dirty="0" smtClean="0">
                <a:latin typeface="Times New Roman" panose="02020603050405020304" pitchFamily="18" charset="0"/>
                <a:cs typeface="Times New Roman" panose="02020603050405020304" pitchFamily="18" charset="0"/>
              </a:rPr>
              <a:t>onsistency:  </a:t>
            </a:r>
            <a:r>
              <a:rPr lang="en-US" sz="2200" dirty="0">
                <a:latin typeface="Times New Roman" panose="02020603050405020304" pitchFamily="18" charset="0"/>
                <a:cs typeface="Times New Roman" panose="02020603050405020304" pitchFamily="18" charset="0"/>
              </a:rPr>
              <a:t>in a database management system (DBMS) ensures that data changes are valid and in line with all defined </a:t>
            </a:r>
            <a:r>
              <a:rPr lang="en-US" sz="2200" dirty="0" smtClean="0">
                <a:latin typeface="Times New Roman" panose="02020603050405020304" pitchFamily="18" charset="0"/>
                <a:cs typeface="Times New Roman" panose="02020603050405020304" pitchFamily="18" charset="0"/>
              </a:rPr>
              <a:t>rules.</a:t>
            </a:r>
          </a:p>
          <a:p>
            <a:pPr marL="457200" indent="-457200" algn="just">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solation: the ability of a database to allow a transaction to execute as if there are no other concurrently running </a:t>
            </a:r>
            <a:r>
              <a:rPr lang="en-US" sz="2200" dirty="0" smtClean="0">
                <a:latin typeface="Times New Roman" panose="02020603050405020304" pitchFamily="18" charset="0"/>
                <a:cs typeface="Times New Roman" panose="02020603050405020304" pitchFamily="18" charset="0"/>
              </a:rPr>
              <a:t>transactions.</a:t>
            </a: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b="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urability: ensures </a:t>
            </a:r>
            <a:r>
              <a:rPr lang="en-US" sz="2200" dirty="0">
                <a:latin typeface="Times New Roman" panose="02020603050405020304" pitchFamily="18" charset="0"/>
                <a:cs typeface="Times New Roman" panose="02020603050405020304" pitchFamily="18" charset="0"/>
              </a:rPr>
              <a:t>that changes made to a database are permanent, even if there are system failures.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411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3" name="TextBox 12"/>
          <p:cNvSpPr txBox="1"/>
          <p:nvPr/>
        </p:nvSpPr>
        <p:spPr>
          <a:xfrm>
            <a:off x="2846835" y="54246"/>
            <a:ext cx="7325320" cy="6555641"/>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	</a:t>
            </a:r>
            <a:endParaRPr lang="en-IN" sz="2400" b="1" dirty="0" smtClean="0">
              <a:latin typeface="Times New Roman" panose="02020603050405020304" pitchFamily="18" charset="0"/>
              <a:cs typeface="Times New Roman" panose="02020603050405020304" pitchFamily="18" charset="0"/>
            </a:endParaRPr>
          </a:p>
          <a:p>
            <a:endPar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a:t>
            </a:r>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NoSQL</a:t>
            </a:r>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Value of Relational </a:t>
            </a:r>
            <a:r>
              <a:rPr lang="en-US" sz="2000" dirty="0" smtClean="0">
                <a:latin typeface="Times New Roman" panose="02020603050405020304" pitchFamily="18" charset="0"/>
                <a:cs typeface="Times New Roman" panose="02020603050405020304" pitchFamily="18" charset="0"/>
              </a:rPr>
              <a:t>Databases</a:t>
            </a: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Impedance </a:t>
            </a:r>
            <a:r>
              <a:rPr lang="en-IN" sz="2000" dirty="0" smtClean="0">
                <a:latin typeface="Times New Roman" panose="02020603050405020304" pitchFamily="18" charset="0"/>
                <a:cs typeface="Times New Roman" panose="02020603050405020304" pitchFamily="18" charset="0"/>
              </a:rPr>
              <a:t>Mismatch</a:t>
            </a:r>
          </a:p>
          <a:p>
            <a:r>
              <a:rPr lang="en-IN" sz="2000" dirty="0">
                <a:latin typeface="Times New Roman" panose="02020603050405020304" pitchFamily="18" charset="0"/>
                <a:cs typeface="Times New Roman" panose="02020603050405020304" pitchFamily="18" charset="0"/>
              </a:rPr>
              <a:t>	Application and Integration </a:t>
            </a:r>
            <a:r>
              <a:rPr lang="en-IN" sz="2000" dirty="0" smtClean="0">
                <a:latin typeface="Times New Roman" panose="02020603050405020304" pitchFamily="18" charset="0"/>
                <a:cs typeface="Times New Roman" panose="02020603050405020304" pitchFamily="18" charset="0"/>
              </a:rPr>
              <a:t>Databases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Attack of the </a:t>
            </a:r>
            <a:r>
              <a:rPr lang="en-US" sz="2000" dirty="0" smtClean="0">
                <a:latin typeface="Times New Roman" panose="02020603050405020304" pitchFamily="18" charset="0"/>
                <a:cs typeface="Times New Roman" panose="02020603050405020304" pitchFamily="18" charset="0"/>
              </a:rPr>
              <a:t>Clusters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Emergence of </a:t>
            </a:r>
            <a:r>
              <a:rPr lang="en-US" sz="2000" dirty="0" smtClean="0">
                <a:latin typeface="Times New Roman" panose="02020603050405020304" pitchFamily="18" charset="0"/>
                <a:cs typeface="Times New Roman" panose="02020603050405020304" pitchFamily="18" charset="0"/>
              </a:rPr>
              <a:t>NoSQL.</a:t>
            </a:r>
            <a:endParaRPr lang="en-IN" sz="2000" dirty="0" smtClean="0">
              <a:latin typeface="Times New Roman" panose="02020603050405020304" pitchFamily="18" charset="0"/>
              <a:cs typeface="Times New Roman" panose="02020603050405020304" pitchFamily="18" charset="0"/>
            </a:endParaRPr>
          </a:p>
          <a:p>
            <a:r>
              <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Aggregate Data </a:t>
            </a:r>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Models</a:t>
            </a:r>
          </a:p>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Aggregates, Example of Relations and </a:t>
            </a:r>
            <a:r>
              <a:rPr lang="en-US" sz="2000" dirty="0" smtClean="0">
                <a:latin typeface="Times New Roman" panose="02020603050405020304" pitchFamily="18" charset="0"/>
                <a:cs typeface="Times New Roman" panose="02020603050405020304" pitchFamily="18" charset="0"/>
              </a:rPr>
              <a:t>Aggregates</a:t>
            </a:r>
          </a:p>
          <a:p>
            <a:r>
              <a:rPr lang="en-US" sz="2000" dirty="0">
                <a:latin typeface="Times New Roman" panose="02020603050405020304" pitchFamily="18" charset="0"/>
                <a:cs typeface="Times New Roman" panose="02020603050405020304" pitchFamily="18" charset="0"/>
              </a:rPr>
              <a:t>	Consequences of Aggregate </a:t>
            </a:r>
            <a:r>
              <a:rPr lang="en-US" sz="2000" dirty="0" smtClean="0">
                <a:latin typeface="Times New Roman" panose="02020603050405020304" pitchFamily="18" charset="0"/>
                <a:cs typeface="Times New Roman" panose="02020603050405020304" pitchFamily="18" charset="0"/>
              </a:rPr>
              <a:t>Orientation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Key-Value </a:t>
            </a:r>
            <a:r>
              <a:rPr lang="en-US" sz="2000" dirty="0">
                <a:latin typeface="Times New Roman" panose="02020603050405020304" pitchFamily="18" charset="0"/>
                <a:cs typeface="Times New Roman" panose="02020603050405020304" pitchFamily="18" charset="0"/>
              </a:rPr>
              <a:t>and Document Data </a:t>
            </a:r>
            <a:r>
              <a:rPr lang="en-US" sz="2000" dirty="0" smtClean="0">
                <a:latin typeface="Times New Roman" panose="02020603050405020304" pitchFamily="18" charset="0"/>
                <a:cs typeface="Times New Roman" panose="02020603050405020304" pitchFamily="18" charset="0"/>
              </a:rPr>
              <a:t>Models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Column-Family Stores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Summarizing Aggregate-Oriented Databases.</a:t>
            </a:r>
            <a:endParaRPr lang="en-IN" sz="2000" dirty="0" smtClean="0">
              <a:latin typeface="Times New Roman" panose="02020603050405020304" pitchFamily="18" charset="0"/>
              <a:cs typeface="Times New Roman" panose="02020603050405020304" pitchFamily="18" charset="0"/>
            </a:endParaRPr>
          </a:p>
          <a:p>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More Details on Data </a:t>
            </a:r>
            <a:r>
              <a:rPr lang="en-US"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Relationships</a:t>
            </a:r>
          </a:p>
          <a:p>
            <a:r>
              <a:rPr lang="en-US" sz="2000" dirty="0" smtClean="0">
                <a:latin typeface="Times New Roman" panose="02020603050405020304" pitchFamily="18" charset="0"/>
                <a:cs typeface="Times New Roman" panose="02020603050405020304" pitchFamily="18" charset="0"/>
              </a:rPr>
              <a:t>	Graph Databases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Schemaless Databases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Materialized Views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Modeling </a:t>
            </a:r>
            <a:r>
              <a:rPr lang="en-US" sz="2000" dirty="0">
                <a:latin typeface="Times New Roman" panose="02020603050405020304" pitchFamily="18" charset="0"/>
                <a:cs typeface="Times New Roman" panose="02020603050405020304" pitchFamily="18" charset="0"/>
              </a:rPr>
              <a:t>for Data </a:t>
            </a:r>
            <a:r>
              <a:rPr lang="en-US" sz="2000" dirty="0" smtClean="0">
                <a:latin typeface="Times New Roman" panose="02020603050405020304" pitchFamily="18" charset="0"/>
                <a:cs typeface="Times New Roman" panose="02020603050405020304" pitchFamily="18" charset="0"/>
              </a:rPr>
              <a:t>Access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736000" y="189000"/>
            <a:ext cx="2446395" cy="584775"/>
          </a:xfrm>
          <a:prstGeom prst="rect">
            <a:avLst/>
          </a:prstGeom>
          <a:noFill/>
        </p:spPr>
        <p:txBody>
          <a:bodyPr wrap="square" rtlCol="0">
            <a:spAutoFit/>
          </a:bodyPr>
          <a:lstStyle/>
          <a:p>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1</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184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TextBox 2"/>
          <p:cNvSpPr txBox="1"/>
          <p:nvPr/>
        </p:nvSpPr>
        <p:spPr>
          <a:xfrm>
            <a:off x="3216000" y="549000"/>
            <a:ext cx="7920000" cy="1077218"/>
          </a:xfrm>
          <a:prstGeom prst="rect">
            <a:avLst/>
          </a:prstGeom>
          <a:noFill/>
        </p:spPr>
        <p:txBody>
          <a:bodyPr wrap="square" rtlCol="0">
            <a:spAutoFit/>
          </a:bodyPr>
          <a:lstStyle/>
          <a:p>
            <a:pPr algn="ct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Differences between aggregate oriented and aggregate ignorant databases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2856000" y="2349000"/>
            <a:ext cx="8280000" cy="1785104"/>
          </a:xfrm>
          <a:prstGeom prst="rect">
            <a:avLst/>
          </a:prstGeom>
          <a:noFill/>
        </p:spPr>
        <p:txBody>
          <a:bodyPr wrap="square" rtlCol="0">
            <a:spAutoFit/>
          </a:bodyPr>
          <a:lstStyle/>
          <a:p>
            <a:pPr marL="457200" indent="-457200" algn="just">
              <a:buFont typeface="+mj-lt"/>
              <a:buAutoNum type="arabicPeriod"/>
            </a:pPr>
            <a:r>
              <a:rPr lang="en-US" sz="2200" b="1" dirty="0">
                <a:latin typeface="Times New Roman" panose="02020603050405020304" pitchFamily="18" charset="0"/>
                <a:cs typeface="Times New Roman" panose="02020603050405020304" pitchFamily="18" charset="0"/>
              </a:rPr>
              <a:t>Aggregate-oriented</a:t>
            </a:r>
            <a:r>
              <a:rPr lang="en-US" sz="2200" dirty="0">
                <a:latin typeface="Times New Roman" panose="02020603050405020304" pitchFamily="18" charset="0"/>
                <a:cs typeface="Times New Roman" panose="02020603050405020304" pitchFamily="18" charset="0"/>
              </a:rPr>
              <a:t> databases make inter-aggregate relationships more difficult to handle than intra-aggregate relationships</a:t>
            </a:r>
            <a:r>
              <a:rPr lang="en-US" sz="22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200"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Aggregate-ignorant</a:t>
            </a:r>
            <a:r>
              <a:rPr lang="en-US" sz="2200" dirty="0">
                <a:latin typeface="Times New Roman" panose="02020603050405020304" pitchFamily="18" charset="0"/>
                <a:cs typeface="Times New Roman" panose="02020603050405020304" pitchFamily="18" charset="0"/>
              </a:rPr>
              <a:t> databases are better when interactions use data organized in many different formations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47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pic>
        <p:nvPicPr>
          <p:cNvPr id="12" name="Picture 2" descr="An overview of NoSQL database types and categories">
            <a:extLst>
              <a:ext uri="{FF2B5EF4-FFF2-40B4-BE49-F238E27FC236}">
                <a16:creationId xmlns:a16="http://schemas.microsoft.com/office/drawing/2014/main" xmlns="" id="{6FD01C54-43F9-4312-9768-C9FA64B2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592" y="1269000"/>
            <a:ext cx="5519178" cy="50164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143723" y="549000"/>
            <a:ext cx="4139275" cy="523220"/>
          </a:xfrm>
          <a:prstGeom prst="rect">
            <a:avLst/>
          </a:prstGeom>
        </p:spPr>
        <p:txBody>
          <a:bodyPr wrap="none">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NoSQL database</a:t>
            </a:r>
          </a:p>
        </p:txBody>
      </p:sp>
    </p:spTree>
    <p:extLst>
      <p:ext uri="{BB962C8B-B14F-4D97-AF65-F5344CB8AC3E}">
        <p14:creationId xmlns:p14="http://schemas.microsoft.com/office/powerpoint/2010/main" val="2413795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997278" y="549000"/>
            <a:ext cx="7746285" cy="4247317"/>
          </a:xfrm>
          <a:prstGeom prst="rect">
            <a:avLst/>
          </a:prstGeom>
          <a:noFill/>
        </p:spPr>
        <p:txBody>
          <a:bodyPr wrap="square" rtlCol="0">
            <a:spAutoFit/>
          </a:bodyPr>
          <a:lstStyle/>
          <a:p>
            <a:pPr marL="342900" indent="-342900" algn="just">
              <a:lnSpc>
                <a:spcPct val="150000"/>
              </a:lnSpc>
              <a:buFont typeface="+mj-lt"/>
              <a:buAutoNum type="arabicPeriod"/>
            </a:pPr>
            <a:r>
              <a:rPr lang="en-IN" sz="2000" b="1" dirty="0" smtClean="0">
                <a:latin typeface="Times New Roman" panose="02020603050405020304" pitchFamily="18" charset="0"/>
                <a:cs typeface="Times New Roman" panose="02020603050405020304" pitchFamily="18" charset="0"/>
              </a:rPr>
              <a:t>Key value store</a:t>
            </a:r>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allows you to store any type of data under a unique </a:t>
            </a:r>
            <a:r>
              <a:rPr lang="en-US" sz="2000" dirty="0" smtClean="0">
                <a:latin typeface="Times New Roman" panose="02020603050405020304" pitchFamily="18" charset="0"/>
                <a:cs typeface="Times New Roman" panose="02020603050405020304" pitchFamily="18" charset="0"/>
              </a:rPr>
              <a:t>key., </a:t>
            </a:r>
            <a:r>
              <a:rPr lang="en-IN" sz="2000" dirty="0">
                <a:latin typeface="Times New Roman" panose="02020603050405020304" pitchFamily="18" charset="0"/>
                <a:cs typeface="Times New Roman" panose="02020603050405020304" pitchFamily="18" charset="0"/>
              </a:rPr>
              <a:t>e</a:t>
            </a:r>
            <a:r>
              <a:rPr lang="en-IN" sz="2000" dirty="0" smtClean="0">
                <a:latin typeface="Times New Roman" panose="02020603050405020304" pitchFamily="18" charset="0"/>
                <a:cs typeface="Times New Roman" panose="02020603050405020304" pitchFamily="18" charset="0"/>
              </a:rPr>
              <a:t>xamples – </a:t>
            </a:r>
            <a:r>
              <a:rPr lang="en-IN" sz="2000" dirty="0" err="1" smtClean="0">
                <a:latin typeface="Times New Roman" panose="02020603050405020304" pitchFamily="18" charset="0"/>
                <a:cs typeface="Times New Roman" panose="02020603050405020304" pitchFamily="18" charset="0"/>
              </a:rPr>
              <a:t>Memcached</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Redis</a:t>
            </a:r>
            <a:r>
              <a:rPr lang="en-IN" sz="2000" dirty="0" smtClean="0">
                <a:latin typeface="Times New Roman" panose="02020603050405020304" pitchFamily="18" charset="0"/>
                <a:cs typeface="Times New Roman" panose="02020603050405020304" pitchFamily="18" charset="0"/>
              </a:rPr>
              <a:t>, Coherence</a:t>
            </a:r>
          </a:p>
          <a:p>
            <a:pPr marL="342900" indent="-342900" algn="just">
              <a:lnSpc>
                <a:spcPct val="150000"/>
              </a:lnSpc>
              <a:buFont typeface="+mj-lt"/>
              <a:buAutoNum type="arabicPeriod"/>
            </a:pPr>
            <a:r>
              <a:rPr lang="en-IN" sz="2000" b="1" dirty="0" smtClean="0">
                <a:latin typeface="Times New Roman" panose="02020603050405020304" pitchFamily="18" charset="0"/>
                <a:cs typeface="Times New Roman" panose="02020603050405020304" pitchFamily="18" charset="0"/>
              </a:rPr>
              <a:t>Column-based Database</a:t>
            </a:r>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store data under a column of your </a:t>
            </a:r>
            <a:r>
              <a:rPr lang="en-US" sz="2000" dirty="0" smtClean="0">
                <a:latin typeface="Times New Roman" panose="02020603050405020304" pitchFamily="18" charset="0"/>
                <a:cs typeface="Times New Roman" panose="02020603050405020304" pitchFamily="18" charset="0"/>
              </a:rPr>
              <a:t>choice., </a:t>
            </a:r>
            <a:r>
              <a:rPr lang="en-IN" sz="2000" dirty="0" smtClean="0">
                <a:latin typeface="Times New Roman" panose="02020603050405020304" pitchFamily="18" charset="0"/>
                <a:cs typeface="Times New Roman" panose="02020603050405020304" pitchFamily="18" charset="0"/>
              </a:rPr>
              <a:t>examples – </a:t>
            </a:r>
            <a:r>
              <a:rPr lang="en-IN" sz="2000" dirty="0" err="1" smtClean="0">
                <a:latin typeface="Times New Roman" panose="02020603050405020304" pitchFamily="18" charset="0"/>
                <a:cs typeface="Times New Roman" panose="02020603050405020304" pitchFamily="18" charset="0"/>
              </a:rPr>
              <a:t>Hbase</a:t>
            </a:r>
            <a:r>
              <a:rPr lang="en-IN" sz="2000" dirty="0" smtClean="0">
                <a:latin typeface="Times New Roman" panose="02020603050405020304" pitchFamily="18" charset="0"/>
                <a:cs typeface="Times New Roman" panose="02020603050405020304" pitchFamily="18" charset="0"/>
              </a:rPr>
              <a:t>, Big Table, </a:t>
            </a:r>
            <a:r>
              <a:rPr lang="en-IN" sz="2000" dirty="0" err="1" smtClean="0">
                <a:latin typeface="Times New Roman" panose="02020603050405020304" pitchFamily="18" charset="0"/>
                <a:cs typeface="Times New Roman" panose="02020603050405020304" pitchFamily="18" charset="0"/>
              </a:rPr>
              <a:t>Accumulo</a:t>
            </a:r>
            <a:endParaRPr lang="en-IN" sz="20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sz="2000" b="1" dirty="0" smtClean="0">
                <a:latin typeface="Times New Roman" panose="02020603050405020304" pitchFamily="18" charset="0"/>
                <a:cs typeface="Times New Roman" panose="02020603050405020304" pitchFamily="18" charset="0"/>
              </a:rPr>
              <a:t>Graph Databases</a:t>
            </a:r>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establish edges and properties for nodes that represent data </a:t>
            </a:r>
            <a:r>
              <a:rPr lang="en-US" sz="2000" dirty="0" smtClean="0">
                <a:latin typeface="Times New Roman" panose="02020603050405020304" pitchFamily="18" charset="0"/>
                <a:cs typeface="Times New Roman" panose="02020603050405020304" pitchFamily="18" charset="0"/>
              </a:rPr>
              <a:t>elements.,</a:t>
            </a:r>
            <a:r>
              <a:rPr lang="en-IN" sz="2000" dirty="0">
                <a:latin typeface="Times New Roman" panose="02020603050405020304" pitchFamily="18" charset="0"/>
                <a:cs typeface="Times New Roman" panose="02020603050405020304" pitchFamily="18" charset="0"/>
              </a:rPr>
              <a:t>e</a:t>
            </a:r>
            <a:r>
              <a:rPr lang="en-IN" sz="2000" dirty="0" smtClean="0">
                <a:latin typeface="Times New Roman" panose="02020603050405020304" pitchFamily="18" charset="0"/>
                <a:cs typeface="Times New Roman" panose="02020603050405020304" pitchFamily="18" charset="0"/>
              </a:rPr>
              <a:t>xamples – Amazon Neptune, Neo4j</a:t>
            </a:r>
          </a:p>
          <a:p>
            <a:pPr marL="342900" indent="-342900" algn="just">
              <a:lnSpc>
                <a:spcPct val="150000"/>
              </a:lnSpc>
              <a:buFont typeface="+mj-lt"/>
              <a:buAutoNum type="arabicPeriod"/>
            </a:pPr>
            <a:r>
              <a:rPr lang="en-IN" sz="2000" b="1" dirty="0" smtClean="0">
                <a:latin typeface="Times New Roman" panose="02020603050405020304" pitchFamily="18" charset="0"/>
                <a:cs typeface="Times New Roman" panose="02020603050405020304" pitchFamily="18" charset="0"/>
              </a:rPr>
              <a:t>Document-based Database	</a:t>
            </a:r>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uses a similar approach by aggregating different data types within a single JSON or XML document</a:t>
            </a:r>
            <a:r>
              <a:rPr lang="en-US" sz="2000" dirty="0" smtClean="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examples </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MongoDB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CouchDB</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Cloudant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39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TextBox 2"/>
          <p:cNvSpPr txBox="1"/>
          <p:nvPr/>
        </p:nvSpPr>
        <p:spPr>
          <a:xfrm>
            <a:off x="2856000" y="549000"/>
            <a:ext cx="7920000" cy="646331"/>
          </a:xfrm>
          <a:prstGeom prst="rect">
            <a:avLst/>
          </a:prstGeom>
          <a:noFill/>
        </p:spPr>
        <p:txBody>
          <a:bodyPr wrap="square" rtlCol="0">
            <a:spAutoFit/>
          </a:bodyPr>
          <a:lstStyle/>
          <a:p>
            <a:pPr lvl="0"/>
            <a:r>
              <a:rPr lang="en-IN" sz="3600" b="1" dirty="0" smtClean="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Relational Databases </a:t>
            </a:r>
            <a:endParaRPr lang="en-IN" sz="36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srcRect l="-579"/>
          <a:stretch/>
        </p:blipFill>
        <p:spPr>
          <a:xfrm>
            <a:off x="2391450" y="1405684"/>
            <a:ext cx="8801447" cy="4845299"/>
          </a:xfrm>
          <a:prstGeom prst="rect">
            <a:avLst/>
          </a:prstGeom>
        </p:spPr>
      </p:pic>
    </p:spTree>
    <p:extLst>
      <p:ext uri="{BB962C8B-B14F-4D97-AF65-F5344CB8AC3E}">
        <p14:creationId xmlns:p14="http://schemas.microsoft.com/office/powerpoint/2010/main" val="3691461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pic>
        <p:nvPicPr>
          <p:cNvPr id="9" name="Picture 8"/>
          <p:cNvPicPr>
            <a:picLocks noChangeAspect="1"/>
          </p:cNvPicPr>
          <p:nvPr/>
        </p:nvPicPr>
        <p:blipFill>
          <a:blip r:embed="rId3"/>
          <a:stretch>
            <a:fillRect/>
          </a:stretch>
        </p:blipFill>
        <p:spPr>
          <a:xfrm>
            <a:off x="2491109" y="192840"/>
            <a:ext cx="9093030" cy="6472316"/>
          </a:xfrm>
          <a:prstGeom prst="rect">
            <a:avLst/>
          </a:prstGeom>
        </p:spPr>
      </p:pic>
    </p:spTree>
    <p:extLst>
      <p:ext uri="{BB962C8B-B14F-4D97-AF65-F5344CB8AC3E}">
        <p14:creationId xmlns:p14="http://schemas.microsoft.com/office/powerpoint/2010/main" val="1685439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Rectangle 10"/>
          <p:cNvSpPr/>
          <p:nvPr/>
        </p:nvSpPr>
        <p:spPr>
          <a:xfrm>
            <a:off x="3029715" y="780762"/>
            <a:ext cx="7272672" cy="2345322"/>
          </a:xfrm>
          <a:prstGeom prst="rect">
            <a:avLst/>
          </a:prstGeom>
        </p:spPr>
        <p:txBody>
          <a:bodyPr wrap="square">
            <a:spAutoFit/>
          </a:bodyPr>
          <a:lstStyle/>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Key-value databases, sometimes referred to as key-value stores, use the simplest data model – the pairing of a key and a value. </a:t>
            </a:r>
            <a:endParaRPr lang="en-US" sz="20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application retrieves the value using the unique key.</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value can contain any data structure or type. It is up to the application trying to access the data to understand the content.</a:t>
            </a:r>
          </a:p>
        </p:txBody>
      </p:sp>
      <p:sp>
        <p:nvSpPr>
          <p:cNvPr id="13" name="Rectangle 12"/>
          <p:cNvSpPr/>
          <p:nvPr/>
        </p:nvSpPr>
        <p:spPr>
          <a:xfrm>
            <a:off x="5307455" y="220691"/>
            <a:ext cx="3326552" cy="523220"/>
          </a:xfrm>
          <a:prstGeom prst="rect">
            <a:avLst/>
          </a:prstGeom>
        </p:spPr>
        <p:txBody>
          <a:bodyPr wrap="non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Key-value databases</a:t>
            </a:r>
            <a:endParaRPr lang="en-IN" sz="28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2801191" y="3429000"/>
            <a:ext cx="8339081" cy="3302170"/>
          </a:xfrm>
          <a:prstGeom prst="rect">
            <a:avLst/>
          </a:prstGeom>
        </p:spPr>
      </p:pic>
    </p:spTree>
    <p:extLst>
      <p:ext uri="{BB962C8B-B14F-4D97-AF65-F5344CB8AC3E}">
        <p14:creationId xmlns:p14="http://schemas.microsoft.com/office/powerpoint/2010/main" val="3023777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Value Store </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Box 14"/>
          <p:cNvSpPr txBox="1"/>
          <p:nvPr/>
        </p:nvSpPr>
        <p:spPr>
          <a:xfrm>
            <a:off x="8396124" y="2006041"/>
            <a:ext cx="2739876" cy="1107996"/>
          </a:xfrm>
          <a:prstGeom prst="rect">
            <a:avLst/>
          </a:prstGeom>
          <a:noFill/>
        </p:spPr>
        <p:txBody>
          <a:bodyPr wrap="square" rtlCol="0">
            <a:spAutoFit/>
          </a:bodyPr>
          <a:lstStyle/>
          <a:p>
            <a:r>
              <a:rPr lang="en-IN" sz="2200" dirty="0" smtClean="0">
                <a:latin typeface="Times New Roman" panose="02020603050405020304" pitchFamily="18" charset="0"/>
                <a:cs typeface="Times New Roman" panose="02020603050405020304" pitchFamily="18" charset="0"/>
              </a:rPr>
              <a:t>Caching</a:t>
            </a:r>
          </a:p>
          <a:p>
            <a:r>
              <a:rPr lang="en-IN" sz="2200" dirty="0" smtClean="0">
                <a:latin typeface="Times New Roman" panose="02020603050405020304" pitchFamily="18" charset="0"/>
                <a:cs typeface="Times New Roman" panose="02020603050405020304" pitchFamily="18" charset="0"/>
              </a:rPr>
              <a:t>Session management</a:t>
            </a:r>
          </a:p>
          <a:p>
            <a:r>
              <a:rPr lang="en-IN" sz="2200" dirty="0" err="1" smtClean="0">
                <a:latin typeface="Times New Roman" panose="02020603050405020304" pitchFamily="18" charset="0"/>
                <a:cs typeface="Times New Roman" panose="02020603050405020304" pitchFamily="18" charset="0"/>
              </a:rPr>
              <a:t>Leadboard</a:t>
            </a:r>
            <a:endParaRPr lang="en-IN" sz="22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endPar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p:cNvSpPr txBox="1"/>
          <p:nvPr/>
        </p:nvSpPr>
        <p:spPr>
          <a:xfrm>
            <a:off x="8372504" y="4509000"/>
            <a:ext cx="2386364" cy="1107996"/>
          </a:xfrm>
          <a:prstGeom prst="rect">
            <a:avLst/>
          </a:prstGeom>
          <a:noFill/>
        </p:spPr>
        <p:txBody>
          <a:bodyPr wrap="square" rtlCol="0">
            <a:spAutoFit/>
          </a:bodyPr>
          <a:lstStyle/>
          <a:p>
            <a:r>
              <a:rPr lang="en-IN" sz="2200" dirty="0" err="1" smtClean="0">
                <a:latin typeface="Times New Roman" panose="02020603050405020304" pitchFamily="18" charset="0"/>
                <a:cs typeface="Times New Roman" panose="02020603050405020304" pitchFamily="18" charset="0"/>
              </a:rPr>
              <a:t>Redis</a:t>
            </a:r>
            <a:endParaRPr lang="en-IN" sz="2200" dirty="0" smtClean="0">
              <a:latin typeface="Times New Roman" panose="02020603050405020304" pitchFamily="18" charset="0"/>
              <a:cs typeface="Times New Roman" panose="02020603050405020304" pitchFamily="18" charset="0"/>
            </a:endParaRPr>
          </a:p>
          <a:p>
            <a:r>
              <a:rPr lang="en-IN" sz="2200" dirty="0" err="1" smtClean="0">
                <a:latin typeface="Times New Roman" panose="02020603050405020304" pitchFamily="18" charset="0"/>
                <a:cs typeface="Times New Roman" panose="02020603050405020304" pitchFamily="18" charset="0"/>
              </a:rPr>
              <a:t>DynamoDB</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Oracle NoSQL</a:t>
            </a:r>
            <a:endParaRPr lang="en-IN" sz="2200" dirty="0">
              <a:latin typeface="Times New Roman" panose="02020603050405020304" pitchFamily="18" charset="0"/>
              <a:cs typeface="Times New Roman" panose="02020603050405020304" pitchFamily="18" charset="0"/>
            </a:endParaRPr>
          </a:p>
        </p:txBody>
      </p:sp>
      <p:pic>
        <p:nvPicPr>
          <p:cNvPr id="18" name="object 5"/>
          <p:cNvPicPr/>
          <p:nvPr/>
        </p:nvPicPr>
        <p:blipFill>
          <a:blip r:embed="rId3" cstate="print"/>
          <a:stretch>
            <a:fillRect/>
          </a:stretch>
        </p:blipFill>
        <p:spPr>
          <a:xfrm>
            <a:off x="2674000" y="2316490"/>
            <a:ext cx="5469966" cy="3406683"/>
          </a:xfrm>
          <a:prstGeom prst="rect">
            <a:avLst/>
          </a:prstGeom>
        </p:spPr>
      </p:pic>
    </p:spTree>
    <p:extLst>
      <p:ext uri="{BB962C8B-B14F-4D97-AF65-F5344CB8AC3E}">
        <p14:creationId xmlns:p14="http://schemas.microsoft.com/office/powerpoint/2010/main" val="8452980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856000" y="1381510"/>
            <a:ext cx="8526387" cy="4985980"/>
          </a:xfrm>
          <a:prstGeom prst="rect">
            <a:avLst/>
          </a:prstGeom>
        </p:spPr>
        <p:txBody>
          <a:bodyPr wrap="square">
            <a:spAutoFit/>
          </a:bodyPr>
          <a:lstStyle/>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Document databases store partially structured data in documents, using JSON, BSON, XML, or other formats.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data inside the document is semi-structured to provide more flexibility when querying.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Unlike basic key-value stores, the user does not need to retrieve the entire record, only the relevant part of the document.</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Web-facing documents, user comments, and web-publishing apps all benefit from this data model. </a:t>
            </a:r>
          </a:p>
          <a:p>
            <a:pPr marL="34290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Famous document-based </a:t>
            </a:r>
            <a:r>
              <a:rPr lang="en-US" sz="2000" dirty="0" err="1">
                <a:latin typeface="Times New Roman" panose="02020603050405020304" pitchFamily="18" charset="0"/>
                <a:cs typeface="Times New Roman" panose="02020603050405020304" pitchFamily="18" charset="0"/>
              </a:rPr>
              <a:t>NoSQLs</a:t>
            </a:r>
            <a:r>
              <a:rPr lang="en-US" sz="2000" dirty="0">
                <a:latin typeface="Times New Roman" panose="02020603050405020304" pitchFamily="18" charset="0"/>
                <a:cs typeface="Times New Roman" panose="02020603050405020304" pitchFamily="18" charset="0"/>
              </a:rPr>
              <a:t> are </a:t>
            </a:r>
            <a:r>
              <a:rPr lang="en-US" sz="2000" dirty="0" err="1">
                <a:latin typeface="Times New Roman" panose="02020603050405020304" pitchFamily="18" charset="0"/>
                <a:cs typeface="Times New Roman" panose="02020603050405020304" pitchFamily="18" charset="0"/>
              </a:rPr>
              <a:t>MongoDB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Apache </a:t>
            </a:r>
            <a:r>
              <a:rPr lang="en-US" sz="2000" dirty="0" err="1">
                <a:latin typeface="Times New Roman" panose="02020603050405020304" pitchFamily="18" charset="0"/>
                <a:cs typeface="Times New Roman" panose="02020603050405020304" pitchFamily="18" charset="0"/>
              </a:rPr>
              <a:t>CouchDB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2843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1689" y="133"/>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616021" y="129834"/>
            <a:ext cx="3600000" cy="646331"/>
          </a:xfrm>
          <a:prstGeom prst="rect">
            <a:avLst/>
          </a:prstGeom>
          <a:noFill/>
        </p:spPr>
        <p:txBody>
          <a:bodyPr wrap="square" rtlCol="0">
            <a:spAutoFit/>
          </a:bodyPr>
          <a:lstStyle/>
          <a:p>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3"/>
          <a:stretch>
            <a:fillRect/>
          </a:stretch>
        </p:blipFill>
        <p:spPr>
          <a:xfrm>
            <a:off x="2616021" y="1749339"/>
            <a:ext cx="6959958" cy="1894330"/>
          </a:xfrm>
          <a:prstGeom prst="rect">
            <a:avLst/>
          </a:prstGeom>
        </p:spPr>
      </p:pic>
      <p:sp>
        <p:nvSpPr>
          <p:cNvPr id="3" name="TextBox 2"/>
          <p:cNvSpPr txBox="1"/>
          <p:nvPr/>
        </p:nvSpPr>
        <p:spPr>
          <a:xfrm>
            <a:off x="2693640" y="819322"/>
            <a:ext cx="8280000" cy="707886"/>
          </a:xfrm>
          <a:prstGeom prst="rect">
            <a:avLst/>
          </a:prstGeom>
          <a:noFill/>
        </p:spPr>
        <p:txBody>
          <a:bodyPr wrap="square" rtlCol="0">
            <a:spAutoFit/>
          </a:bodyPr>
          <a:lstStyle/>
          <a:p>
            <a:pPr algn="just"/>
            <a:r>
              <a:rPr lang="en-IN" sz="2000" dirty="0" smtClean="0">
                <a:solidFill>
                  <a:srgbClr val="002060"/>
                </a:solidFill>
                <a:latin typeface="Times New Roman" panose="02020603050405020304" pitchFamily="18" charset="0"/>
                <a:cs typeface="Times New Roman" panose="02020603050405020304" pitchFamily="18" charset="0"/>
              </a:rPr>
              <a:t>Documents are gathered together in collections within the database. Document DB’s can be seen as a next step in the evolution of data stores. </a:t>
            </a:r>
            <a:endParaRPr lang="en-IN" sz="2000" dirty="0">
              <a:solidFill>
                <a:srgbClr val="00206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2458433" y="3887969"/>
            <a:ext cx="8741074" cy="2421031"/>
          </a:xfrm>
          <a:prstGeom prst="rect">
            <a:avLst/>
          </a:prstGeom>
        </p:spPr>
      </p:pic>
    </p:spTree>
    <p:extLst>
      <p:ext uri="{BB962C8B-B14F-4D97-AF65-F5344CB8AC3E}">
        <p14:creationId xmlns:p14="http://schemas.microsoft.com/office/powerpoint/2010/main" val="2196148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856000" y="549000"/>
            <a:ext cx="3600000" cy="646331"/>
          </a:xfrm>
          <a:prstGeom prst="rect">
            <a:avLst/>
          </a:prstGeom>
          <a:noFill/>
        </p:spPr>
        <p:txBody>
          <a:bodyPr wrap="square" rtlCol="0">
            <a:spAutoFit/>
          </a:bodyPr>
          <a:lstStyle/>
          <a:p>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Store</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Box 14"/>
          <p:cNvSpPr txBox="1"/>
          <p:nvPr/>
        </p:nvSpPr>
        <p:spPr>
          <a:xfrm>
            <a:off x="8396124" y="2006041"/>
            <a:ext cx="2739876" cy="1477328"/>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Blog/ website </a:t>
            </a:r>
          </a:p>
          <a:p>
            <a:r>
              <a:rPr lang="en-IN" sz="2400" dirty="0" smtClean="0">
                <a:latin typeface="Times New Roman" panose="02020603050405020304" pitchFamily="18" charset="0"/>
                <a:cs typeface="Times New Roman" panose="02020603050405020304" pitchFamily="18" charset="0"/>
              </a:rPr>
              <a:t>Products catalog</a:t>
            </a:r>
            <a:br>
              <a:rPr lang="en-IN" sz="2400" dirty="0" smtClean="0">
                <a:latin typeface="Times New Roman" panose="02020603050405020304" pitchFamily="18" charset="0"/>
                <a:cs typeface="Times New Roman" panose="02020603050405020304" pitchFamily="18" charset="0"/>
              </a:rPr>
            </a:br>
            <a:r>
              <a:rPr lang="en-IN" sz="2400" dirty="0" smtClean="0">
                <a:latin typeface="Times New Roman" panose="02020603050405020304" pitchFamily="18" charset="0"/>
                <a:cs typeface="Times New Roman" panose="02020603050405020304" pitchFamily="18" charset="0"/>
              </a:rPr>
              <a:t>Big Data/ Analytics</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endPar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p:cNvSpPr txBox="1"/>
          <p:nvPr/>
        </p:nvSpPr>
        <p:spPr>
          <a:xfrm>
            <a:off x="8372504" y="4509000"/>
            <a:ext cx="2386364" cy="1015663"/>
          </a:xfrm>
          <a:prstGeom prst="rect">
            <a:avLst/>
          </a:prstGeom>
          <a:noFill/>
        </p:spPr>
        <p:txBody>
          <a:bodyPr wrap="square" rtlCol="0">
            <a:spAutoFit/>
          </a:bodyPr>
          <a:lstStyle/>
          <a:p>
            <a:r>
              <a:rPr lang="en-IN" sz="2000" dirty="0" err="1" smtClean="0">
                <a:latin typeface="Times New Roman" panose="02020603050405020304" pitchFamily="18" charset="0"/>
                <a:cs typeface="Times New Roman" panose="02020603050405020304" pitchFamily="18" charset="0"/>
              </a:rPr>
              <a:t>MongoDB</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Apache </a:t>
            </a:r>
            <a:r>
              <a:rPr lang="en-IN" sz="2000" dirty="0" err="1" smtClean="0">
                <a:latin typeface="Times New Roman" panose="02020603050405020304" pitchFamily="18" charset="0"/>
                <a:cs typeface="Times New Roman" panose="02020603050405020304" pitchFamily="18" charset="0"/>
              </a:rPr>
              <a:t>CouchDB</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Azure COSMOS DB</a:t>
            </a:r>
            <a:endParaRPr lang="en-IN" sz="2000" dirty="0">
              <a:latin typeface="Times New Roman" panose="02020603050405020304" pitchFamily="18" charset="0"/>
              <a:cs typeface="Times New Roman" panose="02020603050405020304" pitchFamily="18" charset="0"/>
            </a:endParaRPr>
          </a:p>
        </p:txBody>
      </p:sp>
      <p:pic>
        <p:nvPicPr>
          <p:cNvPr id="16" name="object 5"/>
          <p:cNvPicPr/>
          <p:nvPr/>
        </p:nvPicPr>
        <p:blipFill>
          <a:blip r:embed="rId3" cstate="print"/>
          <a:stretch>
            <a:fillRect/>
          </a:stretch>
        </p:blipFill>
        <p:spPr>
          <a:xfrm>
            <a:off x="2415421" y="1661160"/>
            <a:ext cx="5183069" cy="4584191"/>
          </a:xfrm>
          <a:prstGeom prst="rect">
            <a:avLst/>
          </a:prstGeom>
        </p:spPr>
      </p:pic>
    </p:spTree>
    <p:extLst>
      <p:ext uri="{BB962C8B-B14F-4D97-AF65-F5344CB8AC3E}">
        <p14:creationId xmlns:p14="http://schemas.microsoft.com/office/powerpoint/2010/main" val="110057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smtClean="0">
                <a:solidFill>
                  <a:srgbClr val="002060"/>
                </a:solidFill>
              </a:rPr>
              <a:t>NOSQL DATABASE</a:t>
            </a:r>
            <a:endParaRPr lang="en-IN" sz="4400" b="1" dirty="0">
              <a:solidFill>
                <a:srgbClr val="002060"/>
              </a:solidFill>
            </a:endParaRP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smtClean="0">
                <a:solidFill>
                  <a:schemeClr val="accent2"/>
                </a:solidFill>
              </a:rPr>
              <a:t>Subject code :  21CS745</a:t>
            </a:r>
            <a:endParaRPr lang="en-IN" sz="2800" dirty="0">
              <a:solidFill>
                <a:schemeClr val="accent2"/>
              </a:solidFill>
            </a:endParaRP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Supriya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C</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Professor</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of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ISE</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Institute Of Technology </a:t>
            </a:r>
          </a:p>
        </p:txBody>
      </p:sp>
      <p:sp>
        <p:nvSpPr>
          <p:cNvPr id="14" name="TextBox 13"/>
          <p:cNvSpPr txBox="1"/>
          <p:nvPr/>
        </p:nvSpPr>
        <p:spPr>
          <a:xfrm>
            <a:off x="4296000" y="2855079"/>
            <a:ext cx="4714881" cy="584775"/>
          </a:xfrm>
          <a:prstGeom prst="rect">
            <a:avLst/>
          </a:prstGeom>
          <a:noFill/>
        </p:spPr>
        <p:txBody>
          <a:bodyPr wrap="square" rtlCol="0">
            <a:spAutoFit/>
          </a:bodyPr>
          <a:lstStyle/>
          <a:p>
            <a:r>
              <a:rPr lang="en-IN" sz="3200" b="1" dirty="0" smtClean="0">
                <a:solidFill>
                  <a:srgbClr val="002060"/>
                </a:solidFill>
                <a:latin typeface="Times New Roman" panose="02020603050405020304" pitchFamily="18" charset="0"/>
                <a:cs typeface="Times New Roman" panose="02020603050405020304" pitchFamily="18" charset="0"/>
              </a:rPr>
              <a:t>Chapter 1 : Why </a:t>
            </a:r>
            <a:r>
              <a:rPr lang="en-IN" sz="3200" b="1" dirty="0">
                <a:solidFill>
                  <a:srgbClr val="002060"/>
                </a:solidFill>
                <a:latin typeface="Times New Roman" panose="02020603050405020304" pitchFamily="18" charset="0"/>
                <a:cs typeface="Times New Roman" panose="02020603050405020304" pitchFamily="18" charset="0"/>
              </a:rPr>
              <a:t>NoSQL? </a:t>
            </a:r>
          </a:p>
        </p:txBody>
      </p:sp>
    </p:spTree>
    <p:extLst>
      <p:ext uri="{BB962C8B-B14F-4D97-AF65-F5344CB8AC3E}">
        <p14:creationId xmlns:p14="http://schemas.microsoft.com/office/powerpoint/2010/main" val="2671887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Rectangle 8"/>
          <p:cNvSpPr/>
          <p:nvPr/>
        </p:nvSpPr>
        <p:spPr>
          <a:xfrm>
            <a:off x="2846835" y="420079"/>
            <a:ext cx="7728000" cy="3600986"/>
          </a:xfrm>
          <a:prstGeom prst="rect">
            <a:avLst/>
          </a:prstGeom>
        </p:spPr>
        <p:txBody>
          <a:bodyPr wrap="square">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Column Family </a:t>
            </a: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Stores</a:t>
            </a:r>
          </a:p>
          <a:p>
            <a:pPr algn="just"/>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Column-based </a:t>
            </a:r>
            <a:r>
              <a:rPr lang="en-US" sz="2000" dirty="0">
                <a:latin typeface="Times New Roman" panose="02020603050405020304" pitchFamily="18" charset="0"/>
                <a:cs typeface="Times New Roman" panose="02020603050405020304" pitchFamily="18" charset="0"/>
              </a:rPr>
              <a:t>databases focus on the efficiency of read operations. If you need to read several columns of multiple rows quickly, it makes sense to organize data in groups of columns (i.e., column families).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model structure consists of a row identifier that defines the aggregated data and the row aggregate that is composed of more detailed, secondary-level values (i.e., columns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23" name="Picture 2" descr="Apache Cassandra column family structure.">
            <a:extLst>
              <a:ext uri="{FF2B5EF4-FFF2-40B4-BE49-F238E27FC236}">
                <a16:creationId xmlns:a16="http://schemas.microsoft.com/office/drawing/2014/main" xmlns="" id="{4C154AD2-E79E-46C5-A029-6814A5810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13" y="3395798"/>
            <a:ext cx="8278562" cy="323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5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5" name="TextBox 14"/>
          <p:cNvSpPr txBox="1"/>
          <p:nvPr/>
        </p:nvSpPr>
        <p:spPr>
          <a:xfrm>
            <a:off x="8396123" y="2006041"/>
            <a:ext cx="3233511" cy="1477328"/>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IOT</a:t>
            </a:r>
          </a:p>
          <a:p>
            <a:r>
              <a:rPr lang="en-IN" sz="2400" dirty="0" smtClean="0">
                <a:latin typeface="Times New Roman" panose="02020603050405020304" pitchFamily="18" charset="0"/>
                <a:cs typeface="Times New Roman" panose="02020603050405020304" pitchFamily="18" charset="0"/>
              </a:rPr>
              <a:t>Inventory management</a:t>
            </a:r>
          </a:p>
          <a:p>
            <a:r>
              <a:rPr lang="en-IN" sz="2400" dirty="0" smtClean="0">
                <a:latin typeface="Times New Roman" panose="02020603050405020304" pitchFamily="18" charset="0"/>
                <a:cs typeface="Times New Roman" panose="02020603050405020304" pitchFamily="18" charset="0"/>
              </a:rPr>
              <a:t>Big data</a:t>
            </a:r>
          </a:p>
          <a:p>
            <a:endParaRPr lang="en-IN" dirty="0"/>
          </a:p>
        </p:txBody>
      </p:sp>
      <p:sp>
        <p:nvSpPr>
          <p:cNvPr id="17" name="TextBox 16"/>
          <p:cNvSpPr txBox="1"/>
          <p:nvPr/>
        </p:nvSpPr>
        <p:spPr>
          <a:xfrm>
            <a:off x="8238867" y="1528028"/>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endPar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p:cNvSpPr txBox="1"/>
          <p:nvPr/>
        </p:nvSpPr>
        <p:spPr>
          <a:xfrm>
            <a:off x="8372504" y="4509000"/>
            <a:ext cx="2386364" cy="707886"/>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Cassandra</a:t>
            </a:r>
          </a:p>
          <a:p>
            <a:r>
              <a:rPr lang="en-IN" sz="2000" dirty="0" err="1" smtClean="0">
                <a:latin typeface="Times New Roman" panose="02020603050405020304" pitchFamily="18" charset="0"/>
                <a:cs typeface="Times New Roman" panose="02020603050405020304" pitchFamily="18" charset="0"/>
              </a:rPr>
              <a:t>HBase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64057" y="1552248"/>
            <a:ext cx="5908446" cy="4921503"/>
          </a:xfrm>
          <a:prstGeom prst="rect">
            <a:avLst/>
          </a:prstGeom>
        </p:spPr>
      </p:pic>
      <p:sp>
        <p:nvSpPr>
          <p:cNvPr id="9" name="Rectangle 8"/>
          <p:cNvSpPr/>
          <p:nvPr/>
        </p:nvSpPr>
        <p:spPr>
          <a:xfrm>
            <a:off x="2097078" y="131492"/>
            <a:ext cx="9423507" cy="1211485"/>
          </a:xfrm>
          <a:prstGeom prst="rect">
            <a:avLst/>
          </a:prstGeom>
        </p:spPr>
        <p:txBody>
          <a:bodyPr wrap="square">
            <a:spAutoFit/>
          </a:bodyPr>
          <a:lstStyle/>
          <a:p>
            <a:pPr marL="518159" marR="166370" lvl="1">
              <a:lnSpc>
                <a:spcPct val="100800"/>
              </a:lnSpc>
              <a:spcBef>
                <a:spcPts val="25"/>
              </a:spcBef>
              <a:tabLst>
                <a:tab pos="895985" algn="l"/>
                <a:tab pos="896619" algn="l"/>
              </a:tabLst>
            </a:pPr>
            <a:r>
              <a:rPr lang="en-US" sz="2400" spc="10" dirty="0" smtClean="0">
                <a:latin typeface="Times New Roman"/>
                <a:cs typeface="Times New Roman"/>
              </a:rPr>
              <a:t>   Column </a:t>
            </a:r>
            <a:r>
              <a:rPr lang="en-US" sz="2400" dirty="0">
                <a:latin typeface="Times New Roman"/>
                <a:cs typeface="Times New Roman"/>
              </a:rPr>
              <a:t>family </a:t>
            </a:r>
            <a:r>
              <a:rPr lang="en-US" sz="2400" spc="10" dirty="0">
                <a:latin typeface="Times New Roman"/>
                <a:cs typeface="Times New Roman"/>
              </a:rPr>
              <a:t>according </a:t>
            </a:r>
            <a:r>
              <a:rPr lang="en-US" sz="2400" spc="5" dirty="0">
                <a:latin typeface="Times New Roman"/>
                <a:cs typeface="Times New Roman"/>
              </a:rPr>
              <a:t>to </a:t>
            </a:r>
            <a:r>
              <a:rPr lang="en-US" sz="2400" spc="10" dirty="0">
                <a:latin typeface="Times New Roman"/>
                <a:cs typeface="Times New Roman"/>
              </a:rPr>
              <a:t>the </a:t>
            </a:r>
            <a:r>
              <a:rPr lang="en-US" sz="2400" spc="15" dirty="0">
                <a:latin typeface="Times New Roman"/>
                <a:cs typeface="Times New Roman"/>
              </a:rPr>
              <a:t> </a:t>
            </a:r>
            <a:r>
              <a:rPr lang="en-US" sz="2400" spc="5" dirty="0" smtClean="0">
                <a:latin typeface="Times New Roman"/>
                <a:cs typeface="Times New Roman"/>
              </a:rPr>
              <a:t>BigTable </a:t>
            </a:r>
            <a:r>
              <a:rPr lang="en-US" sz="2400" spc="10" dirty="0">
                <a:latin typeface="Times New Roman"/>
                <a:cs typeface="Times New Roman"/>
              </a:rPr>
              <a:t>terminology </a:t>
            </a:r>
            <a:r>
              <a:rPr lang="en-US" sz="2400" spc="5" dirty="0">
                <a:latin typeface="Times New Roman"/>
                <a:cs typeface="Times New Roman"/>
              </a:rPr>
              <a:t>is </a:t>
            </a:r>
            <a:r>
              <a:rPr lang="en-US" sz="2400" spc="10" dirty="0">
                <a:latin typeface="Times New Roman"/>
                <a:cs typeface="Times New Roman"/>
              </a:rPr>
              <a:t>somehow equivalent </a:t>
            </a:r>
            <a:r>
              <a:rPr lang="en-US" sz="2400" spc="5" dirty="0">
                <a:latin typeface="Times New Roman"/>
                <a:cs typeface="Times New Roman"/>
              </a:rPr>
              <a:t>to </a:t>
            </a:r>
            <a:r>
              <a:rPr lang="en-US" sz="2400" spc="10" dirty="0">
                <a:latin typeface="Times New Roman"/>
                <a:cs typeface="Times New Roman"/>
              </a:rPr>
              <a:t>Cassandra </a:t>
            </a:r>
            <a:r>
              <a:rPr lang="en-US" sz="2400" spc="-585" dirty="0">
                <a:latin typeface="Times New Roman"/>
                <a:cs typeface="Times New Roman"/>
              </a:rPr>
              <a:t> </a:t>
            </a:r>
            <a:r>
              <a:rPr lang="en-US" sz="2400" spc="10" dirty="0" smtClean="0">
                <a:solidFill>
                  <a:srgbClr val="3265FF"/>
                </a:solidFill>
                <a:latin typeface="Times New Roman"/>
                <a:cs typeface="Times New Roman"/>
              </a:rPr>
              <a:t>super columns</a:t>
            </a:r>
            <a:r>
              <a:rPr lang="en-US" sz="2400" spc="10" dirty="0" smtClean="0">
                <a:latin typeface="Times New Roman"/>
                <a:cs typeface="Times New Roman"/>
              </a:rPr>
              <a:t>,</a:t>
            </a:r>
            <a:r>
              <a:rPr lang="en-US" sz="2400" spc="-30" dirty="0" smtClean="0">
                <a:latin typeface="Times New Roman"/>
                <a:cs typeface="Times New Roman"/>
              </a:rPr>
              <a:t> </a:t>
            </a:r>
            <a:r>
              <a:rPr lang="en-US" sz="2400" dirty="0">
                <a:latin typeface="Times New Roman"/>
                <a:cs typeface="Times New Roman"/>
              </a:rPr>
              <a:t>i.e.,</a:t>
            </a:r>
            <a:r>
              <a:rPr lang="en-US" sz="2400" spc="15" dirty="0">
                <a:latin typeface="Times New Roman"/>
                <a:cs typeface="Times New Roman"/>
              </a:rPr>
              <a:t> </a:t>
            </a:r>
            <a:r>
              <a:rPr lang="en-US" sz="2400" spc="10" dirty="0">
                <a:latin typeface="Times New Roman"/>
                <a:cs typeface="Times New Roman"/>
              </a:rPr>
              <a:t>columns</a:t>
            </a:r>
            <a:r>
              <a:rPr lang="en-US" sz="2400" spc="-10" dirty="0">
                <a:latin typeface="Times New Roman"/>
                <a:cs typeface="Times New Roman"/>
              </a:rPr>
              <a:t> </a:t>
            </a:r>
            <a:r>
              <a:rPr lang="en-US" sz="2400" spc="10" dirty="0">
                <a:latin typeface="Times New Roman"/>
                <a:cs typeface="Times New Roman"/>
              </a:rPr>
              <a:t>that</a:t>
            </a:r>
            <a:r>
              <a:rPr lang="en-US" sz="2400" spc="-5" dirty="0">
                <a:latin typeface="Times New Roman"/>
                <a:cs typeface="Times New Roman"/>
              </a:rPr>
              <a:t> </a:t>
            </a:r>
            <a:r>
              <a:rPr lang="en-US" sz="2400" spc="10" dirty="0">
                <a:latin typeface="Times New Roman"/>
                <a:cs typeface="Times New Roman"/>
              </a:rPr>
              <a:t>contain</a:t>
            </a:r>
            <a:r>
              <a:rPr lang="en-US" sz="2400" spc="-15" dirty="0">
                <a:latin typeface="Times New Roman"/>
                <a:cs typeface="Times New Roman"/>
              </a:rPr>
              <a:t> </a:t>
            </a:r>
            <a:r>
              <a:rPr lang="en-US" sz="2400" spc="5" dirty="0">
                <a:latin typeface="Times New Roman"/>
                <a:cs typeface="Times New Roman"/>
              </a:rPr>
              <a:t>nested</a:t>
            </a:r>
            <a:r>
              <a:rPr lang="en-US" sz="2400" spc="-10" dirty="0">
                <a:latin typeface="Times New Roman"/>
                <a:cs typeface="Times New Roman"/>
              </a:rPr>
              <a:t> </a:t>
            </a:r>
            <a:r>
              <a:rPr lang="en-US" sz="2400" spc="10" dirty="0">
                <a:latin typeface="Times New Roman"/>
                <a:cs typeface="Times New Roman"/>
              </a:rPr>
              <a:t>columns.</a:t>
            </a:r>
            <a:endParaRPr lang="en-US" sz="2400" dirty="0">
              <a:latin typeface="Times New Roman"/>
              <a:cs typeface="Times New Roman"/>
            </a:endParaRPr>
          </a:p>
        </p:txBody>
      </p:sp>
    </p:spTree>
    <p:extLst>
      <p:ext uri="{BB962C8B-B14F-4D97-AF65-F5344CB8AC3E}">
        <p14:creationId xmlns:p14="http://schemas.microsoft.com/office/powerpoint/2010/main" val="5720789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grpSp>
        <p:nvGrpSpPr>
          <p:cNvPr id="11" name="object 3"/>
          <p:cNvGrpSpPr/>
          <p:nvPr/>
        </p:nvGrpSpPr>
        <p:grpSpPr>
          <a:xfrm>
            <a:off x="2846835" y="307657"/>
            <a:ext cx="8289165" cy="5593080"/>
            <a:chOff x="729877" y="1417319"/>
            <a:chExt cx="9235440" cy="5593080"/>
          </a:xfrm>
        </p:grpSpPr>
        <p:sp>
          <p:nvSpPr>
            <p:cNvPr id="12" name="object 4"/>
            <p:cNvSpPr/>
            <p:nvPr/>
          </p:nvSpPr>
          <p:spPr>
            <a:xfrm>
              <a:off x="729877" y="1417319"/>
              <a:ext cx="9235440" cy="21590"/>
            </a:xfrm>
            <a:custGeom>
              <a:avLst/>
              <a:gdLst/>
              <a:ahLst/>
              <a:cxnLst/>
              <a:rect l="l" t="t" r="r" b="b"/>
              <a:pathLst>
                <a:path w="9235440" h="21590">
                  <a:moveTo>
                    <a:pt x="9235439" y="21335"/>
                  </a:moveTo>
                  <a:lnTo>
                    <a:pt x="9235439" y="0"/>
                  </a:lnTo>
                  <a:lnTo>
                    <a:pt x="0" y="0"/>
                  </a:lnTo>
                  <a:lnTo>
                    <a:pt x="0" y="21335"/>
                  </a:lnTo>
                  <a:lnTo>
                    <a:pt x="9235439" y="21335"/>
                  </a:lnTo>
                  <a:close/>
                </a:path>
              </a:pathLst>
            </a:custGeom>
            <a:solidFill>
              <a:srgbClr val="000000"/>
            </a:solidFill>
          </p:spPr>
          <p:txBody>
            <a:bodyPr wrap="square" lIns="0" tIns="0" rIns="0" bIns="0" rtlCol="0"/>
            <a:lstStyle/>
            <a:p>
              <a:endParaRPr/>
            </a:p>
          </p:txBody>
        </p:sp>
        <p:pic>
          <p:nvPicPr>
            <p:cNvPr id="13" name="object 5"/>
            <p:cNvPicPr/>
            <p:nvPr/>
          </p:nvPicPr>
          <p:blipFill>
            <a:blip r:embed="rId3" cstate="print"/>
            <a:stretch>
              <a:fillRect/>
            </a:stretch>
          </p:blipFill>
          <p:spPr>
            <a:xfrm>
              <a:off x="976765" y="1469135"/>
              <a:ext cx="8619743" cy="5541264"/>
            </a:xfrm>
            <a:prstGeom prst="rect">
              <a:avLst/>
            </a:prstGeom>
          </p:spPr>
        </p:pic>
      </p:grpSp>
    </p:spTree>
    <p:extLst>
      <p:ext uri="{BB962C8B-B14F-4D97-AF65-F5344CB8AC3E}">
        <p14:creationId xmlns:p14="http://schemas.microsoft.com/office/powerpoint/2010/main" val="912915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Rectangle 2"/>
          <p:cNvSpPr/>
          <p:nvPr/>
        </p:nvSpPr>
        <p:spPr>
          <a:xfrm>
            <a:off x="2856000" y="189000"/>
            <a:ext cx="3068469" cy="584775"/>
          </a:xfrm>
          <a:prstGeom prst="rect">
            <a:avLst/>
          </a:prstGeom>
        </p:spPr>
        <p:txBody>
          <a:bodyPr wrap="none">
            <a:spAutoFit/>
          </a:bodyPr>
          <a:lstStyle/>
          <a:p>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Rectangle 13"/>
          <p:cNvSpPr/>
          <p:nvPr/>
        </p:nvSpPr>
        <p:spPr>
          <a:xfrm>
            <a:off x="2553779" y="827649"/>
            <a:ext cx="8476587" cy="2246769"/>
          </a:xfrm>
          <a:prstGeom prst="rect">
            <a:avLst/>
          </a:prstGeom>
        </p:spPr>
        <p:txBody>
          <a:bodyPr wrap="square">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Graph databases organize data into Nodes, with Edges establishing relationships between these data nodes.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This data storage model proved to be useful in applications that emphasize relationships, such as social media platforms, customer relations software, and travel and reservation systems.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Document-based </a:t>
            </a:r>
            <a:r>
              <a:rPr lang="en-US" sz="2000" dirty="0" err="1">
                <a:latin typeface="Times New Roman" panose="02020603050405020304" pitchFamily="18" charset="0"/>
                <a:cs typeface="Times New Roman" panose="02020603050405020304" pitchFamily="18" charset="0"/>
              </a:rPr>
              <a:t>OrientDB</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MarkLogic</a:t>
            </a:r>
            <a:r>
              <a:rPr lang="en-US" sz="2000" dirty="0">
                <a:latin typeface="Times New Roman" panose="02020603050405020304" pitchFamily="18" charset="0"/>
                <a:cs typeface="Times New Roman" panose="02020603050405020304" pitchFamily="18" charset="0"/>
              </a:rPr>
              <a:t> can function as graph databases. </a:t>
            </a: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JanusGraph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RedisGraph</a:t>
            </a:r>
            <a:r>
              <a:rPr lang="en-US" sz="2000" dirty="0">
                <a:latin typeface="Times New Roman" panose="02020603050405020304" pitchFamily="18" charset="0"/>
                <a:cs typeface="Times New Roman" panose="02020603050405020304" pitchFamily="18" charset="0"/>
              </a:rPr>
              <a:t>, and Neo4j are popular graph-based solutions.</a:t>
            </a:r>
          </a:p>
        </p:txBody>
      </p:sp>
      <p:pic>
        <p:nvPicPr>
          <p:cNvPr id="15" name="Picture 14">
            <a:extLst>
              <a:ext uri="{FF2B5EF4-FFF2-40B4-BE49-F238E27FC236}">
                <a16:creationId xmlns:a16="http://schemas.microsoft.com/office/drawing/2014/main" xmlns="" id="{F5EA6C50-0769-4D9A-9879-113DC862FF49}"/>
              </a:ext>
            </a:extLst>
          </p:cNvPr>
          <p:cNvPicPr>
            <a:picLocks noChangeAspect="1"/>
          </p:cNvPicPr>
          <p:nvPr/>
        </p:nvPicPr>
        <p:blipFill>
          <a:blip r:embed="rId3"/>
          <a:stretch>
            <a:fillRect/>
          </a:stretch>
        </p:blipFill>
        <p:spPr>
          <a:xfrm>
            <a:off x="3216000" y="3648823"/>
            <a:ext cx="7559999" cy="3032581"/>
          </a:xfrm>
          <a:prstGeom prst="rect">
            <a:avLst/>
          </a:prstGeom>
        </p:spPr>
      </p:pic>
    </p:spTree>
    <p:extLst>
      <p:ext uri="{BB962C8B-B14F-4D97-AF65-F5344CB8AC3E}">
        <p14:creationId xmlns:p14="http://schemas.microsoft.com/office/powerpoint/2010/main" val="3437125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4034629" y="189000"/>
            <a:ext cx="4988075" cy="769441"/>
          </a:xfrm>
          <a:prstGeom prst="rect">
            <a:avLst/>
          </a:prstGeom>
          <a:noFill/>
        </p:spPr>
        <p:txBody>
          <a:bodyPr wrap="square" rtlCol="0">
            <a:spAutoFit/>
          </a:bodyPr>
          <a:lstStyle/>
          <a:p>
            <a:pPr algn="ctr"/>
            <a:r>
              <a:rPr lang="en-IN" sz="4400" b="1" dirty="0" smtClean="0">
                <a:solidFill>
                  <a:srgbClr val="002060"/>
                </a:solidFill>
              </a:rPr>
              <a:t>NOSQL DATABASE</a:t>
            </a:r>
            <a:endParaRPr lang="en-IN" sz="4400" b="1" dirty="0">
              <a:solidFill>
                <a:srgbClr val="002060"/>
              </a:solidFill>
            </a:endParaRPr>
          </a:p>
        </p:txBody>
      </p:sp>
      <p:sp>
        <p:nvSpPr>
          <p:cNvPr id="3" name="TextBox 2"/>
          <p:cNvSpPr txBox="1"/>
          <p:nvPr/>
        </p:nvSpPr>
        <p:spPr>
          <a:xfrm>
            <a:off x="4690881" y="958441"/>
            <a:ext cx="4320000" cy="523220"/>
          </a:xfrm>
          <a:prstGeom prst="rect">
            <a:avLst/>
          </a:prstGeom>
          <a:noFill/>
        </p:spPr>
        <p:txBody>
          <a:bodyPr wrap="square" rtlCol="0">
            <a:spAutoFit/>
          </a:bodyPr>
          <a:lstStyle/>
          <a:p>
            <a:r>
              <a:rPr lang="en-IN" sz="2800" dirty="0" smtClean="0">
                <a:solidFill>
                  <a:schemeClr val="accent2"/>
                </a:solidFill>
              </a:rPr>
              <a:t>Subject code :  21CS745</a:t>
            </a:r>
            <a:endParaRPr lang="en-IN" sz="2800" dirty="0">
              <a:solidFill>
                <a:schemeClr val="accent2"/>
              </a:solidFill>
            </a:endParaRPr>
          </a:p>
        </p:txBody>
      </p:sp>
      <p:sp>
        <p:nvSpPr>
          <p:cNvPr id="12" name="Rectangle 11"/>
          <p:cNvSpPr/>
          <p:nvPr/>
        </p:nvSpPr>
        <p:spPr>
          <a:xfrm>
            <a:off x="7176000" y="5229000"/>
            <a:ext cx="4128000" cy="1200329"/>
          </a:xfrm>
          <a:prstGeom prst="rect">
            <a:avLst/>
          </a:prstGeom>
        </p:spPr>
        <p:txBody>
          <a:bodyPr wrap="square">
            <a:spAutoFit/>
          </a:bodyPr>
          <a:lstStyle/>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Supriya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C</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Assistant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Professor</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Department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of </a:t>
            </a: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ISE</a:t>
            </a:r>
          </a:p>
          <a:p>
            <a:pPr lvl="0" fontAlgn="base">
              <a:lnSpc>
                <a:spcPct val="90000"/>
              </a:lnSpc>
              <a:spcBef>
                <a:spcPct val="0"/>
              </a:spcBef>
              <a:spcAft>
                <a:spcPct val="0"/>
              </a:spcAft>
              <a:buClr>
                <a:srgbClr val="353535"/>
              </a:buClr>
              <a:defRPr/>
            </a:pPr>
            <a:r>
              <a:rPr lang="en-US" altLang="en-US" sz="2000" b="1" kern="0" dirty="0" smtClean="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Acharya </a:t>
            </a:r>
            <a:r>
              <a:rPr lang="en-US" altLang="en-US" sz="2000" b="1" kern="0" dirty="0">
                <a:solidFill>
                  <a:srgbClr val="002060"/>
                </a:solidFill>
                <a:latin typeface="Times New Roman" panose="02020603050405020304" pitchFamily="18" charset="0"/>
                <a:ea typeface="Arial" panose="020B0604020202020204"/>
                <a:cs typeface="Times New Roman" panose="02020603050405020304" pitchFamily="18" charset="0"/>
                <a:sym typeface="Calibri" panose="020F0502020204030204" pitchFamily="34" charset="0"/>
              </a:rPr>
              <a:t>Institute Of Technology </a:t>
            </a:r>
          </a:p>
        </p:txBody>
      </p:sp>
      <p:sp>
        <p:nvSpPr>
          <p:cNvPr id="14" name="TextBox 13"/>
          <p:cNvSpPr txBox="1"/>
          <p:nvPr/>
        </p:nvSpPr>
        <p:spPr>
          <a:xfrm>
            <a:off x="2833865" y="2686268"/>
            <a:ext cx="7888122" cy="584775"/>
          </a:xfrm>
          <a:prstGeom prst="rect">
            <a:avLst/>
          </a:prstGeom>
          <a:noFill/>
        </p:spPr>
        <p:txBody>
          <a:bodyPr wrap="squar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Chapter </a:t>
            </a:r>
            <a:r>
              <a:rPr lang="en-IN" sz="3200" b="1" dirty="0" smtClean="0">
                <a:solidFill>
                  <a:srgbClr val="002060"/>
                </a:solidFill>
                <a:latin typeface="Times New Roman" panose="02020603050405020304" pitchFamily="18" charset="0"/>
                <a:cs typeface="Times New Roman" panose="02020603050405020304" pitchFamily="18" charset="0"/>
              </a:rPr>
              <a:t>3 </a:t>
            </a:r>
            <a:r>
              <a:rPr lang="en-IN" sz="3200" b="1" dirty="0">
                <a:solidFill>
                  <a:srgbClr val="002060"/>
                </a:solidFill>
                <a:latin typeface="Times New Roman" panose="02020603050405020304" pitchFamily="18" charset="0"/>
                <a:cs typeface="Times New Roman" panose="02020603050405020304" pitchFamily="18" charset="0"/>
              </a:rPr>
              <a:t>: </a:t>
            </a:r>
            <a:r>
              <a:rPr lang="en-US" sz="3200" b="1" dirty="0">
                <a:solidFill>
                  <a:srgbClr val="002060"/>
                </a:solidFill>
                <a:latin typeface="Times New Roman" panose="02020603050405020304" pitchFamily="18" charset="0"/>
                <a:cs typeface="Times New Roman" panose="02020603050405020304" pitchFamily="18" charset="0"/>
              </a:rPr>
              <a:t>More Details on Data Models</a:t>
            </a:r>
            <a:endParaRPr lang="en-IN"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811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4" name="TextBox 13"/>
          <p:cNvSpPr txBox="1"/>
          <p:nvPr/>
        </p:nvSpPr>
        <p:spPr>
          <a:xfrm>
            <a:off x="2856000" y="189000"/>
            <a:ext cx="2542135" cy="584775"/>
          </a:xfrm>
          <a:prstGeom prst="rect">
            <a:avLst/>
          </a:prstGeom>
          <a:noFill/>
        </p:spPr>
        <p:txBody>
          <a:bodyPr wrap="square" rtlCol="0">
            <a:spAutoFit/>
          </a:bodyPr>
          <a:lstStyle/>
          <a:p>
            <a:r>
              <a:rPr lang="en-IN" sz="3200" b="1" dirty="0" smtClean="0">
                <a:solidFill>
                  <a:srgbClr val="002060"/>
                </a:solidFill>
                <a:latin typeface="Times New Roman" panose="02020603050405020304" pitchFamily="18" charset="0"/>
                <a:cs typeface="Times New Roman" panose="02020603050405020304" pitchFamily="18" charset="0"/>
              </a:rPr>
              <a:t>Relationships</a:t>
            </a:r>
            <a:endParaRPr lang="en-IN" sz="3200" b="1" dirty="0">
              <a:solidFill>
                <a:srgbClr val="00206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629665" y="1269000"/>
            <a:ext cx="8506335"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Aggregates are useful in that they put together data that is commonly accessed </a:t>
            </a:r>
            <a:r>
              <a:rPr lang="en-US" dirty="0" smtClean="0">
                <a:latin typeface="Times New Roman" panose="02020603050405020304" pitchFamily="18" charset="0"/>
                <a:cs typeface="Times New Roman" panose="02020603050405020304" pitchFamily="18" charset="0"/>
              </a:rPr>
              <a:t>together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 important aspect of </a:t>
            </a:r>
            <a:r>
              <a:rPr lang="en-US" b="1" dirty="0">
                <a:latin typeface="Times New Roman" panose="02020603050405020304" pitchFamily="18" charset="0"/>
                <a:cs typeface="Times New Roman" panose="02020603050405020304" pitchFamily="18" charset="0"/>
              </a:rPr>
              <a:t>relationships between aggregates is how they handle updates</a:t>
            </a:r>
            <a:r>
              <a:rPr lang="en-US" b="1"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Relational databases </a:t>
            </a:r>
            <a:r>
              <a:rPr lang="en-US" dirty="0" smtClean="0">
                <a:latin typeface="Times New Roman" panose="02020603050405020304" pitchFamily="18" charset="0"/>
                <a:cs typeface="Times New Roman" panose="02020603050405020304" pitchFamily="18" charset="0"/>
              </a:rPr>
              <a:t>will allow us </a:t>
            </a:r>
            <a:r>
              <a:rPr lang="en-US" dirty="0">
                <a:latin typeface="Times New Roman" panose="02020603050405020304" pitchFamily="18" charset="0"/>
                <a:cs typeface="Times New Roman" panose="02020603050405020304" pitchFamily="18" charset="0"/>
              </a:rPr>
              <a:t>to modify multiple records in a single transaction, providing ACID guarantees </a:t>
            </a:r>
            <a:r>
              <a:rPr lang="en-US" dirty="0" smtClean="0">
                <a:latin typeface="Times New Roman" panose="02020603050405020304" pitchFamily="18" charset="0"/>
                <a:cs typeface="Times New Roman" panose="02020603050405020304" pitchFamily="18" charset="0"/>
              </a:rPr>
              <a:t>while altering </a:t>
            </a:r>
            <a:r>
              <a:rPr lang="en-US" dirty="0">
                <a:latin typeface="Times New Roman" panose="02020603050405020304" pitchFamily="18" charset="0"/>
                <a:cs typeface="Times New Roman" panose="02020603050405020304" pitchFamily="18" charset="0"/>
              </a:rPr>
              <a:t>many rows</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you have data based on </a:t>
            </a:r>
            <a:r>
              <a:rPr lang="en-US" b="1" dirty="0">
                <a:latin typeface="Times New Roman" panose="02020603050405020304" pitchFamily="18" charset="0"/>
                <a:cs typeface="Times New Roman" panose="02020603050405020304" pitchFamily="18" charset="0"/>
              </a:rPr>
              <a:t>lots of relationships</a:t>
            </a:r>
            <a:r>
              <a:rPr lang="en-US" dirty="0">
                <a:latin typeface="Times New Roman" panose="02020603050405020304" pitchFamily="18" charset="0"/>
                <a:cs typeface="Times New Roman" panose="02020603050405020304" pitchFamily="18" charset="0"/>
              </a:rPr>
              <a:t>, you should prefer </a:t>
            </a:r>
            <a:r>
              <a:rPr lang="en-US" b="1" dirty="0">
                <a:latin typeface="Times New Roman" panose="02020603050405020304" pitchFamily="18" charset="0"/>
                <a:cs typeface="Times New Roman" panose="02020603050405020304" pitchFamily="18" charset="0"/>
              </a:rPr>
              <a:t>a </a:t>
            </a:r>
            <a:r>
              <a:rPr lang="en-US" b="1" dirty="0" smtClean="0">
                <a:latin typeface="Times New Roman" panose="02020603050405020304" pitchFamily="18" charset="0"/>
                <a:cs typeface="Times New Roman" panose="02020603050405020304" pitchFamily="18" charset="0"/>
              </a:rPr>
              <a:t>relational database </a:t>
            </a:r>
            <a:r>
              <a:rPr lang="en-US" b="1" dirty="0">
                <a:latin typeface="Times New Roman" panose="02020603050405020304" pitchFamily="18" charset="0"/>
                <a:cs typeface="Times New Roman" panose="02020603050405020304" pitchFamily="18" charset="0"/>
              </a:rPr>
              <a:t>over a NoSQL </a:t>
            </a:r>
            <a:r>
              <a:rPr lang="en-US" b="1" dirty="0" smtClean="0">
                <a:latin typeface="Times New Roman" panose="02020603050405020304" pitchFamily="18" charset="0"/>
                <a:cs typeface="Times New Roman" panose="02020603050405020304" pitchFamily="18" charset="0"/>
              </a:rPr>
              <a:t>store.</a:t>
            </a:r>
            <a:endParaRPr lang="en-US" b="1" dirty="0">
              <a:latin typeface="Times New Roman" panose="02020603050405020304" pitchFamily="18" charset="0"/>
              <a:cs typeface="Times New Roman" panose="02020603050405020304" pitchFamily="18" charset="0"/>
            </a:endParaRPr>
          </a:p>
          <a:p>
            <a:pPr algn="just"/>
            <a:endParaRPr lang="en-IN"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Aggregate-oriented </a:t>
            </a:r>
            <a:r>
              <a:rPr lang="en-US" dirty="0">
                <a:latin typeface="Times New Roman" panose="02020603050405020304" pitchFamily="18" charset="0"/>
                <a:cs typeface="Times New Roman" panose="02020603050405020304" pitchFamily="18" charset="0"/>
              </a:rPr>
              <a:t>databases become more awkward as you need </a:t>
            </a:r>
            <a:r>
              <a:rPr lang="en-US" dirty="0" smtClean="0">
                <a:latin typeface="Times New Roman" panose="02020603050405020304" pitchFamily="18" charset="0"/>
                <a:cs typeface="Times New Roman" panose="02020603050405020304" pitchFamily="18" charset="0"/>
              </a:rPr>
              <a:t>to operate </a:t>
            </a:r>
            <a:r>
              <a:rPr lang="en-US" dirty="0">
                <a:latin typeface="Times New Roman" panose="02020603050405020304" pitchFamily="18" charset="0"/>
                <a:cs typeface="Times New Roman" panose="02020603050405020304" pitchFamily="18" charset="0"/>
              </a:rPr>
              <a:t>across multiple aggregates.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850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650731" y="38861"/>
            <a:ext cx="4320000" cy="646331"/>
          </a:xfrm>
          <a:prstGeom prst="rect">
            <a:avLst/>
          </a:prstGeom>
          <a:noFill/>
        </p:spPr>
        <p:txBody>
          <a:bodyPr wrap="square" rtlCol="0">
            <a:spAutoFit/>
          </a:bodyPr>
          <a:lstStyle/>
          <a:p>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Box 14"/>
          <p:cNvSpPr txBox="1"/>
          <p:nvPr/>
        </p:nvSpPr>
        <p:spPr>
          <a:xfrm>
            <a:off x="8410029" y="2387657"/>
            <a:ext cx="2739876" cy="1200329"/>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Social Networking</a:t>
            </a:r>
          </a:p>
          <a:p>
            <a:r>
              <a:rPr lang="en-IN" sz="2400" dirty="0" smtClean="0">
                <a:latin typeface="Times New Roman" panose="02020603050405020304" pitchFamily="18" charset="0"/>
                <a:cs typeface="Times New Roman" panose="02020603050405020304" pitchFamily="18" charset="0"/>
              </a:rPr>
              <a:t>IAM</a:t>
            </a:r>
          </a:p>
          <a:p>
            <a:r>
              <a:rPr lang="en-IN" sz="2400" dirty="0" smtClean="0">
                <a:latin typeface="Times New Roman" panose="02020603050405020304" pitchFamily="18" charset="0"/>
                <a:cs typeface="Times New Roman" panose="02020603050405020304" pitchFamily="18" charset="0"/>
              </a:rPr>
              <a:t>Recommendation</a:t>
            </a:r>
            <a:endParaRPr lang="en-IN" dirty="0"/>
          </a:p>
        </p:txBody>
      </p:sp>
      <p:sp>
        <p:nvSpPr>
          <p:cNvPr id="17" name="TextBox 16"/>
          <p:cNvSpPr txBox="1"/>
          <p:nvPr/>
        </p:nvSpPr>
        <p:spPr>
          <a:xfrm>
            <a:off x="8276393" y="1748214"/>
            <a:ext cx="2520000" cy="830997"/>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Use cases </a:t>
            </a:r>
          </a:p>
          <a:p>
            <a:endParaRPr lang="en-IN"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372503" y="3789000"/>
            <a:ext cx="2520000" cy="461665"/>
          </a:xfrm>
          <a:prstGeom prst="rect">
            <a:avLst/>
          </a:prstGeom>
          <a:noFill/>
        </p:spPr>
        <p:txBody>
          <a:bodyPr wrap="square" rtlCol="0">
            <a:spAutoFit/>
          </a:bodyPr>
          <a:lstStyle/>
          <a:p>
            <a:r>
              <a:rPr lang="en-IN" sz="2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a:t>
            </a:r>
            <a:endParaRPr lang="en-IN"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0" name="TextBox 19"/>
          <p:cNvSpPr txBox="1"/>
          <p:nvPr/>
        </p:nvSpPr>
        <p:spPr>
          <a:xfrm>
            <a:off x="8410029" y="4220846"/>
            <a:ext cx="2386364" cy="830997"/>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Neo4j</a:t>
            </a:r>
          </a:p>
          <a:p>
            <a:r>
              <a:rPr lang="en-IN" sz="2400" dirty="0" err="1" smtClean="0">
                <a:latin typeface="Times New Roman" panose="02020603050405020304" pitchFamily="18" charset="0"/>
                <a:cs typeface="Times New Roman" panose="02020603050405020304" pitchFamily="18" charset="0"/>
              </a:rPr>
              <a:t>JanusGraph</a:t>
            </a:r>
            <a:endParaRPr lang="en-I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496433" y="1880568"/>
            <a:ext cx="5713091" cy="4845299"/>
          </a:xfrm>
          <a:prstGeom prst="rect">
            <a:avLst/>
          </a:prstGeom>
        </p:spPr>
      </p:pic>
      <p:sp>
        <p:nvSpPr>
          <p:cNvPr id="9" name="Rectangle 8"/>
          <p:cNvSpPr/>
          <p:nvPr/>
        </p:nvSpPr>
        <p:spPr>
          <a:xfrm>
            <a:off x="2619465" y="796583"/>
            <a:ext cx="8681602" cy="707886"/>
          </a:xfrm>
          <a:prstGeom prst="rect">
            <a:avLst/>
          </a:prstGeom>
        </p:spPr>
        <p:txBody>
          <a:bodyPr wrap="square">
            <a:spAutoFit/>
          </a:bodyPr>
          <a:lstStyle/>
          <a:p>
            <a:pPr algn="just"/>
            <a:r>
              <a:rPr lang="en-IN" sz="2000" dirty="0">
                <a:latin typeface="Times New Roman" panose="02020603050405020304" pitchFamily="18" charset="0"/>
                <a:cs typeface="Times New Roman" panose="02020603050405020304" pitchFamily="18" charset="0"/>
              </a:rPr>
              <a:t>Most NoSQL databases were inspired </a:t>
            </a:r>
            <a:r>
              <a:rPr lang="en-IN" sz="2000" dirty="0" smtClean="0">
                <a:latin typeface="Times New Roman" panose="02020603050405020304" pitchFamily="18" charset="0"/>
                <a:cs typeface="Times New Roman" panose="02020603050405020304" pitchFamily="18" charset="0"/>
              </a:rPr>
              <a:t>by the </a:t>
            </a:r>
            <a:r>
              <a:rPr lang="en-IN" sz="2000" dirty="0">
                <a:latin typeface="Times New Roman" panose="02020603050405020304" pitchFamily="18" charset="0"/>
                <a:cs typeface="Times New Roman" panose="02020603050405020304" pitchFamily="18" charset="0"/>
              </a:rPr>
              <a:t>need to run on clusters, which led to aggregate-oriented data models of large records </a:t>
            </a:r>
            <a:r>
              <a:rPr lang="en-IN" sz="2000" dirty="0" smtClean="0">
                <a:latin typeface="Times New Roman" panose="02020603050405020304" pitchFamily="18" charset="0"/>
                <a:cs typeface="Times New Roman" panose="02020603050405020304" pitchFamily="18" charset="0"/>
              </a:rPr>
              <a:t>with simple </a:t>
            </a:r>
            <a:r>
              <a:rPr lang="en-IN" sz="2000" dirty="0">
                <a:latin typeface="Times New Roman" panose="02020603050405020304" pitchFamily="18" charset="0"/>
                <a:cs typeface="Times New Roman" panose="02020603050405020304" pitchFamily="18" charset="0"/>
              </a:rPr>
              <a:t>connections.</a:t>
            </a:r>
          </a:p>
        </p:txBody>
      </p:sp>
    </p:spTree>
    <p:extLst>
      <p:ext uri="{BB962C8B-B14F-4D97-AF65-F5344CB8AC3E}">
        <p14:creationId xmlns:p14="http://schemas.microsoft.com/office/powerpoint/2010/main" val="18625047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1" name="TextBox 10"/>
          <p:cNvSpPr txBox="1"/>
          <p:nvPr/>
        </p:nvSpPr>
        <p:spPr>
          <a:xfrm>
            <a:off x="2559076" y="189000"/>
            <a:ext cx="4320000" cy="584775"/>
          </a:xfrm>
          <a:prstGeom prst="rect">
            <a:avLst/>
          </a:prstGeom>
          <a:noFill/>
        </p:spPr>
        <p:txBody>
          <a:bodyPr wrap="square" rtlCol="0">
            <a:spAutoFit/>
          </a:bodyPr>
          <a:lstStyle/>
          <a:p>
            <a:r>
              <a:rPr lang="en-IN"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Databases </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712171" y="1426197"/>
            <a:ext cx="3743829" cy="4247317"/>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have a web of information whose nodes are very small (nothing more than </a:t>
            </a:r>
            <a:r>
              <a:rPr lang="en-US" dirty="0" smtClean="0">
                <a:latin typeface="Times New Roman" panose="02020603050405020304" pitchFamily="18" charset="0"/>
                <a:cs typeface="Times New Roman" panose="02020603050405020304" pitchFamily="18" charset="0"/>
              </a:rPr>
              <a:t>a name</a:t>
            </a:r>
            <a:r>
              <a:rPr lang="en-US" dirty="0">
                <a:latin typeface="Times New Roman" panose="02020603050405020304" pitchFamily="18" charset="0"/>
                <a:cs typeface="Times New Roman" panose="02020603050405020304" pitchFamily="18" charset="0"/>
              </a:rPr>
              <a:t>) but there is a rich structure of interconnections between them. With this structure, we </a:t>
            </a:r>
            <a:r>
              <a:rPr lang="en-US" dirty="0" smtClean="0">
                <a:latin typeface="Times New Roman" panose="02020603050405020304" pitchFamily="18" charset="0"/>
                <a:cs typeface="Times New Roman" panose="02020603050405020304" pitchFamily="18" charset="0"/>
              </a:rPr>
              <a:t>can ask </a:t>
            </a:r>
            <a:r>
              <a:rPr lang="en-US" dirty="0">
                <a:latin typeface="Times New Roman" panose="02020603050405020304" pitchFamily="18" charset="0"/>
                <a:cs typeface="Times New Roman" panose="02020603050405020304" pitchFamily="18" charset="0"/>
              </a:rPr>
              <a:t>questions such as “</a:t>
            </a:r>
            <a:r>
              <a:rPr lang="en-US" b="1" dirty="0">
                <a:latin typeface="Times New Roman" panose="02020603050405020304" pitchFamily="18" charset="0"/>
                <a:cs typeface="Times New Roman" panose="02020603050405020304" pitchFamily="18" charset="0"/>
              </a:rPr>
              <a:t>find the books in the Databases category that are written by </a:t>
            </a:r>
            <a:r>
              <a:rPr lang="en-US" b="1" dirty="0" smtClean="0">
                <a:latin typeface="Times New Roman" panose="02020603050405020304" pitchFamily="18" charset="0"/>
                <a:cs typeface="Times New Roman" panose="02020603050405020304" pitchFamily="18" charset="0"/>
              </a:rPr>
              <a:t>someone whom </a:t>
            </a:r>
            <a:r>
              <a:rPr lang="en-US" b="1" dirty="0">
                <a:latin typeface="Times New Roman" panose="02020603050405020304" pitchFamily="18" charset="0"/>
                <a:cs typeface="Times New Roman" panose="02020603050405020304" pitchFamily="18" charset="0"/>
              </a:rPr>
              <a:t>a friend of mine likes</a:t>
            </a:r>
            <a:r>
              <a:rPr lang="en-US" b="1"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is ideal for capturing any data consisting of </a:t>
            </a:r>
            <a:r>
              <a:rPr lang="en-US" dirty="0" smtClean="0">
                <a:latin typeface="Times New Roman" panose="02020603050405020304" pitchFamily="18" charset="0"/>
                <a:cs typeface="Times New Roman" panose="02020603050405020304" pitchFamily="18" charset="0"/>
              </a:rPr>
              <a:t>complex relationships </a:t>
            </a:r>
            <a:r>
              <a:rPr lang="en-US" dirty="0">
                <a:latin typeface="Times New Roman" panose="02020603050405020304" pitchFamily="18" charset="0"/>
                <a:cs typeface="Times New Roman" panose="02020603050405020304" pitchFamily="18" charset="0"/>
              </a:rPr>
              <a:t>such as social networks, product preferences, or eligibility rules</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362708" y="779869"/>
            <a:ext cx="5019679" cy="5169131"/>
          </a:xfrm>
          <a:prstGeom prst="rect">
            <a:avLst/>
          </a:prstGeom>
        </p:spPr>
      </p:pic>
    </p:spTree>
    <p:extLst>
      <p:ext uri="{BB962C8B-B14F-4D97-AF65-F5344CB8AC3E}">
        <p14:creationId xmlns:p14="http://schemas.microsoft.com/office/powerpoint/2010/main" val="4148611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591513" y="549000"/>
            <a:ext cx="3600000"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Databases </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591513" y="1204575"/>
            <a:ext cx="8790874" cy="480131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common theme across all the forms of NoSQL databases is that they are </a:t>
            </a:r>
            <a:r>
              <a:rPr lang="en-US" dirty="0" err="1">
                <a:latin typeface="Times New Roman" panose="02020603050405020304" pitchFamily="18" charset="0"/>
                <a:cs typeface="Times New Roman" panose="02020603050405020304" pitchFamily="18" charset="0"/>
              </a:rPr>
              <a:t>schemaless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When you </a:t>
            </a:r>
            <a:r>
              <a:rPr lang="en-US" dirty="0">
                <a:latin typeface="Times New Roman" panose="02020603050405020304" pitchFamily="18" charset="0"/>
                <a:cs typeface="Times New Roman" panose="02020603050405020304" pitchFamily="18" charset="0"/>
              </a:rPr>
              <a:t>want to store data in a relational database.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chema—a defined structure </a:t>
            </a:r>
            <a:r>
              <a:rPr lang="en-US" dirty="0">
                <a:latin typeface="Times New Roman" panose="02020603050405020304" pitchFamily="18" charset="0"/>
                <a:cs typeface="Times New Roman" panose="02020603050405020304" pitchFamily="18" charset="0"/>
              </a:rPr>
              <a:t>for the database which says what tables exist, which columns exist, and what data </a:t>
            </a:r>
            <a:r>
              <a:rPr lang="en-US" dirty="0" smtClean="0">
                <a:latin typeface="Times New Roman" panose="02020603050405020304" pitchFamily="18" charset="0"/>
                <a:cs typeface="Times New Roman" panose="02020603050405020304" pitchFamily="18" charset="0"/>
              </a:rPr>
              <a:t>types each </a:t>
            </a:r>
            <a:r>
              <a:rPr lang="en-US" dirty="0">
                <a:latin typeface="Times New Roman" panose="02020603050405020304" pitchFamily="18" charset="0"/>
                <a:cs typeface="Times New Roman" panose="02020603050405020304" pitchFamily="18" charset="0"/>
              </a:rPr>
              <a:t>column can hold.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NoSQL databases, storing data is much more casual</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722313" indent="-85725">
              <a:buFont typeface="+mj-lt"/>
              <a:buAutoNum type="arabicPeriod"/>
            </a:pPr>
            <a:r>
              <a:rPr lang="en-US" dirty="0">
                <a:latin typeface="Times New Roman" panose="02020603050405020304" pitchFamily="18" charset="0"/>
                <a:cs typeface="Times New Roman" panose="02020603050405020304" pitchFamily="18" charset="0"/>
              </a:rPr>
              <a:t>	A key-value store allows you to </a:t>
            </a:r>
            <a:r>
              <a:rPr lang="en-US" dirty="0" smtClean="0">
                <a:latin typeface="Times New Roman" panose="02020603050405020304" pitchFamily="18" charset="0"/>
                <a:cs typeface="Times New Roman" panose="02020603050405020304" pitchFamily="18" charset="0"/>
              </a:rPr>
              <a:t>store any </a:t>
            </a:r>
            <a:r>
              <a:rPr lang="en-US" dirty="0">
                <a:latin typeface="Times New Roman" panose="02020603050405020304" pitchFamily="18" charset="0"/>
                <a:cs typeface="Times New Roman" panose="02020603050405020304" pitchFamily="18" charset="0"/>
              </a:rPr>
              <a:t>data you like under a key</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981075" indent="-355600">
              <a:buFont typeface="+mj-lt"/>
              <a:buAutoNum type="arabicPeriod"/>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document database effectively does the same thing, since </a:t>
            </a:r>
            <a:r>
              <a:rPr lang="en-US" dirty="0" smtClean="0">
                <a:latin typeface="Times New Roman" panose="02020603050405020304" pitchFamily="18" charset="0"/>
                <a:cs typeface="Times New Roman" panose="02020603050405020304" pitchFamily="18" charset="0"/>
              </a:rPr>
              <a:t>it makes no          restrictions </a:t>
            </a:r>
            <a:r>
              <a:rPr lang="en-US" dirty="0">
                <a:latin typeface="Times New Roman" panose="02020603050405020304" pitchFamily="18" charset="0"/>
                <a:cs typeface="Times New Roman" panose="02020603050405020304" pitchFamily="18" charset="0"/>
              </a:rPr>
              <a:t>on the structure of the documents you store</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625475">
              <a:buFont typeface="+mj-lt"/>
              <a:buAutoNum type="arabicPeriod"/>
              <a:tabLst>
                <a:tab pos="625475" algn="l"/>
              </a:tabLst>
            </a:pPr>
            <a:r>
              <a:rPr lang="en-US" dirty="0">
                <a:latin typeface="Times New Roman" panose="02020603050405020304" pitchFamily="18" charset="0"/>
                <a:cs typeface="Times New Roman" panose="02020603050405020304" pitchFamily="18" charset="0"/>
              </a:rPr>
              <a:t>	Column-family </a:t>
            </a:r>
            <a:r>
              <a:rPr lang="en-US" dirty="0" smtClean="0">
                <a:latin typeface="Times New Roman" panose="02020603050405020304" pitchFamily="18" charset="0"/>
                <a:cs typeface="Times New Roman" panose="02020603050405020304" pitchFamily="18" charset="0"/>
              </a:rPr>
              <a:t>databases allow </a:t>
            </a:r>
            <a:r>
              <a:rPr lang="en-US" dirty="0">
                <a:latin typeface="Times New Roman" panose="02020603050405020304" pitchFamily="18" charset="0"/>
                <a:cs typeface="Times New Roman" panose="02020603050405020304" pitchFamily="18" charset="0"/>
              </a:rPr>
              <a:t>you to store any data under any column you like</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895350" indent="-269875">
              <a:buFont typeface="+mj-lt"/>
              <a:buAutoNum type="arabicPeriod"/>
            </a:pPr>
            <a:r>
              <a:rPr lang="en-US" dirty="0">
                <a:latin typeface="Times New Roman" panose="02020603050405020304" pitchFamily="18" charset="0"/>
                <a:cs typeface="Times New Roman" panose="02020603050405020304" pitchFamily="18" charset="0"/>
              </a:rPr>
              <a:t>	Graph databases allow you to </a:t>
            </a:r>
            <a:r>
              <a:rPr lang="en-US" dirty="0" smtClean="0">
                <a:latin typeface="Times New Roman" panose="02020603050405020304" pitchFamily="18" charset="0"/>
                <a:cs typeface="Times New Roman" panose="02020603050405020304" pitchFamily="18" charset="0"/>
              </a:rPr>
              <a:t>freely add </a:t>
            </a:r>
            <a:r>
              <a:rPr lang="en-US" dirty="0">
                <a:latin typeface="Times New Roman" panose="02020603050405020304" pitchFamily="18" charset="0"/>
                <a:cs typeface="Times New Roman" panose="02020603050405020304" pitchFamily="18" charset="0"/>
              </a:rPr>
              <a:t>new edges and freely add properties to nodes and edges as you wish.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1692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Rectangle 8"/>
          <p:cNvSpPr/>
          <p:nvPr/>
        </p:nvSpPr>
        <p:spPr>
          <a:xfrm>
            <a:off x="2582858" y="1257537"/>
            <a:ext cx="8548521"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NoSQL databases are schemaless: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key-value store allows you to store any data you like under a key.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document database effectively does the same thing, since it makes no  restrictions on the structure of the documents you store.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Column-family databases allow you to store any data under any column  you like.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 databases allow you to freely add new edges and freely add  properties to nodes and edges as you wish.</a:t>
            </a:r>
          </a:p>
          <a:p>
            <a:pPr algn="just"/>
            <a:r>
              <a:rPr lang="en-US" sz="2000" dirty="0">
                <a:latin typeface="Times New Roman" panose="02020603050405020304" pitchFamily="18" charset="0"/>
                <a:cs typeface="Times New Roman" panose="02020603050405020304" pitchFamily="18" charset="0"/>
              </a:rPr>
              <a:t>This has various advantages: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Without a schema binding you, you can easily store whatever you need,  and change your data storage as you learn more about your project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easily add new things as you discover them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schemaless store also makes it easier to deal with </a:t>
            </a:r>
            <a:r>
              <a:rPr lang="en-US" sz="2000" dirty="0" err="1" smtClean="0">
                <a:latin typeface="Times New Roman" panose="02020603050405020304" pitchFamily="18" charset="0"/>
                <a:cs typeface="Times New Roman" panose="02020603050405020304" pitchFamily="18" charset="0"/>
              </a:rPr>
              <a:t>nonuniform</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data:  data where each record has a different set of fields (limiting sparse data  storage)</a:t>
            </a:r>
          </a:p>
        </p:txBody>
      </p:sp>
      <p:sp>
        <p:nvSpPr>
          <p:cNvPr id="12" name="Rectangle 11"/>
          <p:cNvSpPr/>
          <p:nvPr/>
        </p:nvSpPr>
        <p:spPr>
          <a:xfrm>
            <a:off x="2582858" y="549000"/>
            <a:ext cx="3988592" cy="584775"/>
          </a:xfrm>
          <a:prstGeom prst="rect">
            <a:avLst/>
          </a:prstGeom>
        </p:spPr>
        <p:txBody>
          <a:bodyPr wrap="none">
            <a:spAutoFit/>
          </a:bodyPr>
          <a:lstStyle/>
          <a:p>
            <a:r>
              <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32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007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856000" y="54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Value of Relational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1514" y="1362452"/>
            <a:ext cx="8904486" cy="4401205"/>
          </a:xfrm>
          <a:prstGeom prst="rect">
            <a:avLst/>
          </a:prstGeom>
          <a:noFill/>
        </p:spPr>
        <p:txBody>
          <a:bodyPr wrap="square" rtlCol="0">
            <a:spAutoFit/>
          </a:bodyPr>
          <a:lstStyle/>
          <a:p>
            <a:pPr marL="342900" indent="-342900">
              <a:buFont typeface="+mj-lt"/>
              <a:buAutoNum type="arabicPeriod"/>
            </a:pPr>
            <a:r>
              <a:rPr lang="en-IN" sz="2000" b="1" dirty="0" smtClean="0">
                <a:latin typeface="Times New Roman" panose="02020603050405020304" pitchFamily="18" charset="0"/>
                <a:cs typeface="Times New Roman" panose="02020603050405020304" pitchFamily="18" charset="0"/>
              </a:rPr>
              <a:t>Getting </a:t>
            </a:r>
            <a:r>
              <a:rPr lang="en-IN" sz="2000" b="1" dirty="0">
                <a:latin typeface="Times New Roman" panose="02020603050405020304" pitchFamily="18" charset="0"/>
                <a:cs typeface="Times New Roman" panose="02020603050405020304" pitchFamily="18" charset="0"/>
              </a:rPr>
              <a:t>at Persistent </a:t>
            </a:r>
            <a:r>
              <a:rPr lang="en-IN" sz="2000" b="1" dirty="0" smtClean="0">
                <a:latin typeface="Times New Roman" panose="02020603050405020304" pitchFamily="18" charset="0"/>
                <a:cs typeface="Times New Roman" panose="02020603050405020304" pitchFamily="18" charset="0"/>
              </a:rPr>
              <a:t>Data </a:t>
            </a:r>
            <a:r>
              <a:rPr lang="en-IN" sz="2000" dirty="0" smtClean="0">
                <a:latin typeface="Times New Roman" panose="02020603050405020304" pitchFamily="18" charset="0"/>
                <a:cs typeface="Times New Roman" panose="02020603050405020304" pitchFamily="18" charset="0"/>
              </a:rPr>
              <a:t>: m</a:t>
            </a:r>
            <a:r>
              <a:rPr lang="en-US" sz="2000" dirty="0" smtClean="0">
                <a:latin typeface="Times New Roman" panose="02020603050405020304" pitchFamily="18" charset="0"/>
                <a:cs typeface="Times New Roman" panose="02020603050405020304" pitchFamily="18" charset="0"/>
              </a:rPr>
              <a:t>ost computer </a:t>
            </a:r>
            <a:r>
              <a:rPr lang="en-US" sz="2000" dirty="0">
                <a:latin typeface="Times New Roman" panose="02020603050405020304" pitchFamily="18" charset="0"/>
                <a:cs typeface="Times New Roman" panose="02020603050405020304" pitchFamily="18" charset="0"/>
              </a:rPr>
              <a:t>architectures have the notion of two areas of memory: a fast volatile “main memory” and </a:t>
            </a:r>
            <a:r>
              <a:rPr lang="en-US" sz="2000" dirty="0" smtClean="0">
                <a:latin typeface="Times New Roman" panose="02020603050405020304" pitchFamily="18" charset="0"/>
                <a:cs typeface="Times New Roman" panose="02020603050405020304" pitchFamily="18" charset="0"/>
              </a:rPr>
              <a:t>a larger </a:t>
            </a:r>
            <a:r>
              <a:rPr lang="en-US" sz="2000" dirty="0">
                <a:latin typeface="Times New Roman" panose="02020603050405020304" pitchFamily="18" charset="0"/>
                <a:cs typeface="Times New Roman" panose="02020603050405020304" pitchFamily="18" charset="0"/>
              </a:rPr>
              <a:t>but slower “backing store</a:t>
            </a:r>
            <a:r>
              <a:rPr lang="en-US"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smtClean="0">
                <a:latin typeface="Times New Roman" panose="02020603050405020304" pitchFamily="18" charset="0"/>
                <a:cs typeface="Times New Roman" panose="02020603050405020304" pitchFamily="18" charset="0"/>
              </a:rPr>
              <a:t>Concurrency </a:t>
            </a:r>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fact of two or more events or circumstances happening or existing at the same time</a:t>
            </a:r>
            <a:r>
              <a:rPr lang="en-US"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smtClean="0">
                <a:latin typeface="Times New Roman" panose="02020603050405020304" pitchFamily="18" charset="0"/>
                <a:cs typeface="Times New Roman" panose="02020603050405020304" pitchFamily="18" charset="0"/>
              </a:rPr>
              <a:t>Integration</a:t>
            </a:r>
            <a:r>
              <a:rPr lang="en-IN"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Using a single database allows all the </a:t>
            </a:r>
            <a:r>
              <a:rPr lang="en-US" sz="2000" dirty="0" smtClean="0">
                <a:latin typeface="Times New Roman" panose="02020603050405020304" pitchFamily="18" charset="0"/>
                <a:cs typeface="Times New Roman" panose="02020603050405020304" pitchFamily="18" charset="0"/>
              </a:rPr>
              <a:t>applications to </a:t>
            </a:r>
            <a:r>
              <a:rPr lang="en-US" sz="2000" dirty="0">
                <a:latin typeface="Times New Roman" panose="02020603050405020304" pitchFamily="18" charset="0"/>
                <a:cs typeface="Times New Roman" panose="02020603050405020304" pitchFamily="18" charset="0"/>
              </a:rPr>
              <a:t>use each others’ data easily, while the database’s concurrency control handles </a:t>
            </a:r>
            <a:r>
              <a:rPr lang="en-US" sz="2000" dirty="0" smtClean="0">
                <a:latin typeface="Times New Roman" panose="02020603050405020304" pitchFamily="18" charset="0"/>
                <a:cs typeface="Times New Roman" panose="02020603050405020304" pitchFamily="18" charset="0"/>
              </a:rPr>
              <a:t>multiple applications </a:t>
            </a:r>
            <a:r>
              <a:rPr lang="en-US" sz="2000" dirty="0">
                <a:latin typeface="Times New Roman" panose="02020603050405020304" pitchFamily="18" charset="0"/>
                <a:cs typeface="Times New Roman" panose="02020603050405020304" pitchFamily="18" charset="0"/>
              </a:rPr>
              <a:t>in the same way as it handles multiple users in a single application</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2000" b="1" dirty="0" smtClean="0">
                <a:latin typeface="Times New Roman" panose="02020603050405020304" pitchFamily="18" charset="0"/>
                <a:cs typeface="Times New Roman" panose="02020603050405020304" pitchFamily="18" charset="0"/>
              </a:rPr>
              <a:t>A </a:t>
            </a:r>
            <a:r>
              <a:rPr lang="en-IN" sz="2000" b="1" dirty="0">
                <a:latin typeface="Times New Roman" panose="02020603050405020304" pitchFamily="18" charset="0"/>
                <a:cs typeface="Times New Roman" panose="02020603050405020304" pitchFamily="18" charset="0"/>
              </a:rPr>
              <a:t>(Mostly) Standard Model</a:t>
            </a:r>
            <a:r>
              <a:rPr lang="en-IN" sz="2000" dirty="0">
                <a:latin typeface="Times New Roman" panose="02020603050405020304" pitchFamily="18" charset="0"/>
                <a:cs typeface="Times New Roman" panose="02020603050405020304" pitchFamily="18" charset="0"/>
              </a:rPr>
              <a:t> : Relational databases have succeeded because they provide </a:t>
            </a:r>
            <a:r>
              <a:rPr lang="en-IN" sz="2000" dirty="0" smtClean="0">
                <a:latin typeface="Times New Roman" panose="02020603050405020304" pitchFamily="18" charset="0"/>
                <a:cs typeface="Times New Roman" panose="02020603050405020304" pitchFamily="18" charset="0"/>
              </a:rPr>
              <a:t>standard model. </a:t>
            </a:r>
            <a:r>
              <a:rPr lang="en-US" sz="2000" dirty="0">
                <a:latin typeface="Times New Roman" panose="02020603050405020304" pitchFamily="18" charset="0"/>
                <a:cs typeface="Times New Roman" panose="02020603050405020304" pitchFamily="18" charset="0"/>
              </a:rPr>
              <a:t>Although there are differences between </a:t>
            </a:r>
            <a:r>
              <a:rPr lang="en-US" sz="2000" dirty="0" smtClean="0">
                <a:latin typeface="Times New Roman" panose="02020603050405020304" pitchFamily="18" charset="0"/>
                <a:cs typeface="Times New Roman" panose="02020603050405020304" pitchFamily="18" charset="0"/>
              </a:rPr>
              <a:t>different relational </a:t>
            </a:r>
            <a:r>
              <a:rPr lang="en-US" sz="2000" dirty="0">
                <a:latin typeface="Times New Roman" panose="02020603050405020304" pitchFamily="18" charset="0"/>
                <a:cs typeface="Times New Roman" panose="02020603050405020304" pitchFamily="18" charset="0"/>
              </a:rPr>
              <a:t>databases, the core mechanisms remain the </a:t>
            </a:r>
            <a:r>
              <a:rPr lang="en-US" sz="2000" dirty="0" smtClean="0">
                <a:latin typeface="Times New Roman" panose="02020603050405020304" pitchFamily="18" charset="0"/>
                <a:cs typeface="Times New Roman" panose="02020603050405020304" pitchFamily="18" charset="0"/>
              </a:rPr>
              <a:t>same.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Rectangle 2"/>
          <p:cNvSpPr/>
          <p:nvPr/>
        </p:nvSpPr>
        <p:spPr>
          <a:xfrm>
            <a:off x="2591513" y="549000"/>
            <a:ext cx="3512500" cy="523220"/>
          </a:xfrm>
          <a:prstGeom prst="rect">
            <a:avLst/>
          </a:prstGeom>
        </p:spPr>
        <p:txBody>
          <a:bodyPr wrap="none">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a:t>
            </a:r>
            <a:r>
              <a:rPr lang="en-IN" sz="2800" b="1" spc="5"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databases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591513" y="1313581"/>
            <a:ext cx="8790873" cy="3906326"/>
          </a:xfrm>
          <a:prstGeom prst="rect">
            <a:avLst/>
          </a:prstGeom>
        </p:spPr>
        <p:txBody>
          <a:bodyPr wrap="square">
            <a:spAutoFit/>
          </a:bodyPr>
          <a:lstStyle/>
          <a:p>
            <a:pPr marL="390525" indent="-378460" algn="just">
              <a:lnSpc>
                <a:spcPct val="100000"/>
              </a:lnSpc>
              <a:spcBef>
                <a:spcPts val="125"/>
              </a:spcBef>
              <a:buChar char="•"/>
              <a:tabLst>
                <a:tab pos="390525" algn="l"/>
                <a:tab pos="391160" algn="l"/>
              </a:tabLst>
            </a:pPr>
            <a:r>
              <a:rPr lang="en-US" sz="2000" spc="5" dirty="0" smtClean="0">
                <a:latin typeface="Times New Roman"/>
                <a:cs typeface="Times New Roman"/>
              </a:rPr>
              <a:t>Schemaless</a:t>
            </a:r>
            <a:r>
              <a:rPr lang="en-US" sz="2000" spc="-5" dirty="0" smtClean="0">
                <a:latin typeface="Times New Roman"/>
                <a:cs typeface="Times New Roman"/>
              </a:rPr>
              <a:t> </a:t>
            </a:r>
            <a:r>
              <a:rPr lang="en-US" sz="2000" spc="5" dirty="0">
                <a:latin typeface="Times New Roman"/>
                <a:cs typeface="Times New Roman"/>
              </a:rPr>
              <a:t>is</a:t>
            </a:r>
            <a:r>
              <a:rPr lang="en-US" sz="2000" spc="20" dirty="0">
                <a:latin typeface="Times New Roman"/>
                <a:cs typeface="Times New Roman"/>
              </a:rPr>
              <a:t> </a:t>
            </a:r>
            <a:r>
              <a:rPr lang="en-US" sz="2000" spc="10" dirty="0">
                <a:latin typeface="Times New Roman"/>
                <a:cs typeface="Times New Roman"/>
              </a:rPr>
              <a:t>appealing,</a:t>
            </a:r>
            <a:r>
              <a:rPr lang="en-US" sz="2000" spc="-55" dirty="0">
                <a:latin typeface="Times New Roman"/>
                <a:cs typeface="Times New Roman"/>
              </a:rPr>
              <a:t> </a:t>
            </a:r>
            <a:r>
              <a:rPr lang="en-US" sz="2000" spc="15" dirty="0">
                <a:latin typeface="Times New Roman"/>
                <a:cs typeface="Times New Roman"/>
              </a:rPr>
              <a:t>but</a:t>
            </a:r>
            <a:r>
              <a:rPr lang="en-US" sz="2000" dirty="0">
                <a:latin typeface="Times New Roman"/>
                <a:cs typeface="Times New Roman"/>
              </a:rPr>
              <a:t> it </a:t>
            </a:r>
            <a:r>
              <a:rPr lang="en-US" sz="2000" spc="15" dirty="0">
                <a:latin typeface="Times New Roman"/>
                <a:cs typeface="Times New Roman"/>
              </a:rPr>
              <a:t>brings</a:t>
            </a:r>
            <a:r>
              <a:rPr lang="en-US" sz="2000" spc="-5" dirty="0">
                <a:latin typeface="Times New Roman"/>
                <a:cs typeface="Times New Roman"/>
              </a:rPr>
              <a:t> </a:t>
            </a:r>
            <a:r>
              <a:rPr lang="en-US" sz="2000" spc="5" dirty="0">
                <a:latin typeface="Times New Roman"/>
                <a:cs typeface="Times New Roman"/>
              </a:rPr>
              <a:t>some </a:t>
            </a:r>
            <a:r>
              <a:rPr lang="en-US" sz="2000" spc="10" dirty="0">
                <a:latin typeface="Times New Roman"/>
                <a:cs typeface="Times New Roman"/>
              </a:rPr>
              <a:t>problems</a:t>
            </a:r>
            <a:r>
              <a:rPr lang="en-US" sz="2000" spc="-5" dirty="0">
                <a:latin typeface="Times New Roman"/>
                <a:cs typeface="Times New Roman"/>
              </a:rPr>
              <a:t> </a:t>
            </a:r>
            <a:r>
              <a:rPr lang="en-US" sz="2000" spc="1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its</a:t>
            </a:r>
            <a:r>
              <a:rPr lang="en-US" sz="2000" spc="25" dirty="0">
                <a:latin typeface="Times New Roman"/>
                <a:cs typeface="Times New Roman"/>
              </a:rPr>
              <a:t> </a:t>
            </a:r>
            <a:r>
              <a:rPr lang="en-US" sz="2000" spc="15" dirty="0">
                <a:latin typeface="Times New Roman"/>
                <a:cs typeface="Times New Roman"/>
              </a:rPr>
              <a:t>own</a:t>
            </a:r>
            <a:endParaRPr lang="en-US" sz="2000" dirty="0">
              <a:latin typeface="Times New Roman"/>
              <a:cs typeface="Times New Roman"/>
            </a:endParaRPr>
          </a:p>
          <a:p>
            <a:pPr algn="just">
              <a:lnSpc>
                <a:spcPct val="100000"/>
              </a:lnSpc>
              <a:spcBef>
                <a:spcPts val="20"/>
              </a:spcBef>
              <a:buFont typeface="Times New Roman"/>
              <a:buChar char="•"/>
            </a:pPr>
            <a:endParaRPr lang="en-US" sz="2400" dirty="0">
              <a:latin typeface="Times New Roman"/>
              <a:cs typeface="Times New Roman"/>
            </a:endParaRPr>
          </a:p>
          <a:p>
            <a:pPr marL="390525" marR="5080" indent="-378460" algn="just">
              <a:lnSpc>
                <a:spcPct val="91000"/>
              </a:lnSpc>
              <a:buChar char="•"/>
              <a:tabLst>
                <a:tab pos="390525" algn="l"/>
                <a:tab pos="391160" algn="l"/>
              </a:tabLst>
            </a:pPr>
            <a:r>
              <a:rPr lang="en-US" sz="2000" spc="15" dirty="0">
                <a:latin typeface="Times New Roman"/>
                <a:cs typeface="Times New Roman"/>
              </a:rPr>
              <a:t>Indeed,</a:t>
            </a:r>
            <a:r>
              <a:rPr lang="en-US" sz="2000" spc="-35" dirty="0">
                <a:latin typeface="Times New Roman"/>
                <a:cs typeface="Times New Roman"/>
              </a:rPr>
              <a:t> </a:t>
            </a:r>
            <a:r>
              <a:rPr lang="en-US" sz="2000" spc="15" dirty="0">
                <a:latin typeface="Times New Roman"/>
                <a:cs typeface="Times New Roman"/>
              </a:rPr>
              <a:t>whenever</a:t>
            </a:r>
            <a:r>
              <a:rPr lang="en-US" sz="2000" spc="-40" dirty="0">
                <a:latin typeface="Times New Roman"/>
                <a:cs typeface="Times New Roman"/>
              </a:rPr>
              <a:t> </a:t>
            </a:r>
            <a:r>
              <a:rPr lang="en-US" sz="2000" spc="10" dirty="0">
                <a:latin typeface="Times New Roman"/>
                <a:cs typeface="Times New Roman"/>
              </a:rPr>
              <a:t>we</a:t>
            </a:r>
            <a:r>
              <a:rPr lang="en-US" sz="2000" dirty="0">
                <a:latin typeface="Times New Roman"/>
                <a:cs typeface="Times New Roman"/>
              </a:rPr>
              <a:t> </a:t>
            </a:r>
            <a:r>
              <a:rPr lang="en-US" sz="2000" spc="5" dirty="0">
                <a:latin typeface="Times New Roman"/>
                <a:cs typeface="Times New Roman"/>
              </a:rPr>
              <a:t>write</a:t>
            </a:r>
            <a:r>
              <a:rPr lang="en-US" sz="2000" spc="2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program</a:t>
            </a:r>
            <a:r>
              <a:rPr lang="en-US" sz="2000" spc="-4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5" dirty="0">
                <a:latin typeface="Times New Roman"/>
                <a:cs typeface="Times New Roman"/>
              </a:rPr>
              <a:t>accesses</a:t>
            </a:r>
            <a:r>
              <a:rPr lang="en-US" sz="2000" spc="-10" dirty="0">
                <a:latin typeface="Times New Roman"/>
                <a:cs typeface="Times New Roman"/>
              </a:rPr>
              <a:t> </a:t>
            </a:r>
            <a:r>
              <a:rPr lang="en-US" sz="2000" spc="10" dirty="0">
                <a:latin typeface="Times New Roman"/>
                <a:cs typeface="Times New Roman"/>
              </a:rPr>
              <a:t>data,</a:t>
            </a:r>
            <a:r>
              <a:rPr lang="en-US" sz="2000" spc="-1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program </a:t>
            </a:r>
            <a:r>
              <a:rPr lang="en-US" sz="2000" spc="-585" dirty="0">
                <a:latin typeface="Times New Roman"/>
                <a:cs typeface="Times New Roman"/>
              </a:rPr>
              <a:t> </a:t>
            </a:r>
            <a:r>
              <a:rPr lang="en-US" sz="2000" spc="5" dirty="0">
                <a:latin typeface="Times New Roman"/>
                <a:cs typeface="Times New Roman"/>
              </a:rPr>
              <a:t>almost</a:t>
            </a:r>
            <a:r>
              <a:rPr lang="en-US" sz="2000" spc="20" dirty="0">
                <a:latin typeface="Times New Roman"/>
                <a:cs typeface="Times New Roman"/>
              </a:rPr>
              <a:t> </a:t>
            </a:r>
            <a:r>
              <a:rPr lang="en-US" sz="2000" spc="5" dirty="0">
                <a:latin typeface="Times New Roman"/>
                <a:cs typeface="Times New Roman"/>
              </a:rPr>
              <a:t>always</a:t>
            </a:r>
            <a:r>
              <a:rPr lang="en-US" sz="2000" spc="20" dirty="0">
                <a:latin typeface="Times New Roman"/>
                <a:cs typeface="Times New Roman"/>
              </a:rPr>
              <a:t> </a:t>
            </a:r>
            <a:r>
              <a:rPr lang="en-US" sz="2000" spc="5" dirty="0">
                <a:latin typeface="Times New Roman"/>
                <a:cs typeface="Times New Roman"/>
              </a:rPr>
              <a:t>relies</a:t>
            </a:r>
            <a:r>
              <a:rPr lang="en-US" sz="2000" spc="-5" dirty="0">
                <a:latin typeface="Times New Roman"/>
                <a:cs typeface="Times New Roman"/>
              </a:rPr>
              <a:t> </a:t>
            </a:r>
            <a:r>
              <a:rPr lang="en-US" sz="2000" spc="15" dirty="0">
                <a:latin typeface="Times New Roman"/>
                <a:cs typeface="Times New Roman"/>
              </a:rPr>
              <a:t>on</a:t>
            </a:r>
            <a:r>
              <a:rPr lang="en-US" sz="2000" spc="-15" dirty="0">
                <a:latin typeface="Times New Roman"/>
                <a:cs typeface="Times New Roman"/>
              </a:rPr>
              <a:t> </a:t>
            </a:r>
            <a:r>
              <a:rPr lang="en-US" sz="2000" spc="5" dirty="0">
                <a:latin typeface="Times New Roman"/>
                <a:cs typeface="Times New Roman"/>
              </a:rPr>
              <a:t>some</a:t>
            </a:r>
            <a:r>
              <a:rPr lang="en-US" sz="2000" spc="30" dirty="0">
                <a:latin typeface="Times New Roman"/>
                <a:cs typeface="Times New Roman"/>
              </a:rPr>
              <a:t> </a:t>
            </a:r>
            <a:r>
              <a:rPr lang="en-US" sz="2000" spc="10" dirty="0">
                <a:latin typeface="Times New Roman"/>
                <a:cs typeface="Times New Roman"/>
              </a:rPr>
              <a:t>form</a:t>
            </a:r>
            <a:r>
              <a:rPr lang="en-US" sz="2000" spc="15" dirty="0">
                <a:latin typeface="Times New Roman"/>
                <a:cs typeface="Times New Roman"/>
              </a:rPr>
              <a:t> of</a:t>
            </a:r>
            <a:r>
              <a:rPr lang="en-US" sz="2000" spc="10" dirty="0">
                <a:latin typeface="Times New Roman"/>
                <a:cs typeface="Times New Roman"/>
              </a:rPr>
              <a:t> </a:t>
            </a:r>
            <a:r>
              <a:rPr lang="en-US" sz="2000" b="1" dirty="0">
                <a:latin typeface="Times New Roman"/>
                <a:cs typeface="Times New Roman"/>
              </a:rPr>
              <a:t>implicit</a:t>
            </a:r>
            <a:r>
              <a:rPr lang="en-US" sz="2000" b="1" spc="60" dirty="0">
                <a:latin typeface="Times New Roman"/>
                <a:cs typeface="Times New Roman"/>
              </a:rPr>
              <a:t> </a:t>
            </a:r>
            <a:r>
              <a:rPr lang="en-US" sz="2000" b="1" spc="5" dirty="0">
                <a:latin typeface="Times New Roman"/>
                <a:cs typeface="Times New Roman"/>
              </a:rPr>
              <a:t>schema</a:t>
            </a:r>
            <a:r>
              <a:rPr lang="en-US" sz="2000" spc="5" dirty="0">
                <a:latin typeface="Times New Roman"/>
                <a:cs typeface="Times New Roman"/>
              </a:rPr>
              <a:t>:</a:t>
            </a:r>
            <a:r>
              <a:rPr lang="en-US" sz="2000" spc="45" dirty="0">
                <a:latin typeface="Times New Roman"/>
                <a:cs typeface="Times New Roman"/>
              </a:rPr>
              <a:t> </a:t>
            </a:r>
            <a:r>
              <a:rPr lang="en-US" sz="2000" dirty="0">
                <a:latin typeface="Times New Roman"/>
                <a:cs typeface="Times New Roman"/>
              </a:rPr>
              <a:t>it </a:t>
            </a:r>
            <a:r>
              <a:rPr lang="en-US" sz="2000" spc="5" dirty="0">
                <a:latin typeface="Times New Roman"/>
                <a:cs typeface="Times New Roman"/>
              </a:rPr>
              <a:t>will</a:t>
            </a:r>
            <a:r>
              <a:rPr lang="en-US" sz="2000" spc="25" dirty="0">
                <a:latin typeface="Times New Roman"/>
                <a:cs typeface="Times New Roman"/>
              </a:rPr>
              <a:t> </a:t>
            </a:r>
            <a:r>
              <a:rPr lang="en-US" sz="2000" spc="5" dirty="0">
                <a:latin typeface="Times New Roman"/>
                <a:cs typeface="Times New Roman"/>
              </a:rPr>
              <a:t>assume </a:t>
            </a:r>
            <a:r>
              <a:rPr lang="en-US" sz="2000" spc="-585" dirty="0">
                <a:latin typeface="Times New Roman"/>
                <a:cs typeface="Times New Roman"/>
              </a:rPr>
              <a:t> </a:t>
            </a:r>
            <a:r>
              <a:rPr lang="en-US" sz="2000" spc="10" dirty="0">
                <a:latin typeface="Times New Roman"/>
                <a:cs typeface="Times New Roman"/>
              </a:rPr>
              <a:t>that </a:t>
            </a:r>
            <a:r>
              <a:rPr lang="en-US" sz="2000" spc="5" dirty="0">
                <a:latin typeface="Times New Roman"/>
                <a:cs typeface="Times New Roman"/>
              </a:rPr>
              <a:t>certain </a:t>
            </a:r>
            <a:r>
              <a:rPr lang="en-US" sz="2000" dirty="0">
                <a:latin typeface="Times New Roman"/>
                <a:cs typeface="Times New Roman"/>
              </a:rPr>
              <a:t>field </a:t>
            </a:r>
            <a:r>
              <a:rPr lang="en-US" sz="2000" spc="10" dirty="0">
                <a:latin typeface="Times New Roman"/>
                <a:cs typeface="Times New Roman"/>
              </a:rPr>
              <a:t>names are present </a:t>
            </a:r>
            <a:r>
              <a:rPr lang="en-US" sz="2000" spc="15" dirty="0">
                <a:latin typeface="Times New Roman"/>
                <a:cs typeface="Times New Roman"/>
              </a:rPr>
              <a:t>and </a:t>
            </a:r>
            <a:r>
              <a:rPr lang="en-US" sz="2000" spc="10" dirty="0">
                <a:latin typeface="Times New Roman"/>
                <a:cs typeface="Times New Roman"/>
              </a:rPr>
              <a:t>carry data </a:t>
            </a:r>
            <a:r>
              <a:rPr lang="en-US" sz="2000" spc="5" dirty="0">
                <a:latin typeface="Times New Roman"/>
                <a:cs typeface="Times New Roman"/>
              </a:rPr>
              <a:t>with </a:t>
            </a:r>
            <a:r>
              <a:rPr lang="en-US" sz="2000" spc="10" dirty="0">
                <a:latin typeface="Times New Roman"/>
                <a:cs typeface="Times New Roman"/>
              </a:rPr>
              <a:t>a </a:t>
            </a:r>
            <a:r>
              <a:rPr lang="en-US" sz="2000" spc="5" dirty="0">
                <a:latin typeface="Times New Roman"/>
                <a:cs typeface="Times New Roman"/>
              </a:rPr>
              <a:t>certain </a:t>
            </a:r>
            <a:r>
              <a:rPr lang="en-US" sz="2000" spc="10" dirty="0">
                <a:latin typeface="Times New Roman"/>
                <a:cs typeface="Times New Roman"/>
              </a:rPr>
              <a:t> meaning, </a:t>
            </a:r>
            <a:r>
              <a:rPr lang="en-US" sz="2000" spc="15" dirty="0">
                <a:latin typeface="Times New Roman"/>
                <a:cs typeface="Times New Roman"/>
              </a:rPr>
              <a:t>and </a:t>
            </a:r>
            <a:r>
              <a:rPr lang="en-US" sz="2000" spc="5" dirty="0">
                <a:latin typeface="Times New Roman"/>
                <a:cs typeface="Times New Roman"/>
              </a:rPr>
              <a:t>assume </a:t>
            </a:r>
            <a:r>
              <a:rPr lang="en-US" sz="2000" spc="10" dirty="0">
                <a:latin typeface="Times New Roman"/>
                <a:cs typeface="Times New Roman"/>
              </a:rPr>
              <a:t>something </a:t>
            </a:r>
            <a:r>
              <a:rPr lang="en-US" sz="2000" spc="15" dirty="0">
                <a:latin typeface="Times New Roman"/>
                <a:cs typeface="Times New Roman"/>
              </a:rPr>
              <a:t>about </a:t>
            </a:r>
            <a:r>
              <a:rPr lang="en-US" sz="2000" spc="10" dirty="0">
                <a:latin typeface="Times New Roman"/>
                <a:cs typeface="Times New Roman"/>
              </a:rPr>
              <a:t>the </a:t>
            </a:r>
            <a:r>
              <a:rPr lang="en-US" sz="2000" spc="5" dirty="0">
                <a:latin typeface="Times New Roman"/>
                <a:cs typeface="Times New Roman"/>
              </a:rPr>
              <a:t>type </a:t>
            </a:r>
            <a:r>
              <a:rPr lang="en-US" sz="2000" spc="15" dirty="0">
                <a:latin typeface="Times New Roman"/>
                <a:cs typeface="Times New Roman"/>
              </a:rPr>
              <a:t>of </a:t>
            </a:r>
            <a:r>
              <a:rPr lang="en-US" sz="2000" spc="10" dirty="0">
                <a:latin typeface="Times New Roman"/>
                <a:cs typeface="Times New Roman"/>
              </a:rPr>
              <a:t>data </a:t>
            </a:r>
            <a:r>
              <a:rPr lang="en-US" sz="2000" spc="5" dirty="0">
                <a:latin typeface="Times New Roman"/>
                <a:cs typeface="Times New Roman"/>
              </a:rPr>
              <a:t>stored within </a:t>
            </a:r>
            <a:r>
              <a:rPr lang="en-US" sz="2000" spc="10" dirty="0">
                <a:latin typeface="Times New Roman"/>
                <a:cs typeface="Times New Roman"/>
              </a:rPr>
              <a:t> that</a:t>
            </a:r>
            <a:r>
              <a:rPr lang="en-US" sz="2000" spc="-10" dirty="0">
                <a:latin typeface="Times New Roman"/>
                <a:cs typeface="Times New Roman"/>
              </a:rPr>
              <a:t> </a:t>
            </a:r>
            <a:r>
              <a:rPr lang="en-US" sz="2000" dirty="0" smtClean="0">
                <a:latin typeface="Times New Roman"/>
                <a:cs typeface="Times New Roman"/>
              </a:rPr>
              <a:t>field</a:t>
            </a:r>
          </a:p>
          <a:p>
            <a:pPr marL="12065" marR="5080" algn="just">
              <a:lnSpc>
                <a:spcPct val="91000"/>
              </a:lnSpc>
              <a:tabLst>
                <a:tab pos="390525" algn="l"/>
                <a:tab pos="391160" algn="l"/>
              </a:tabLst>
            </a:pPr>
            <a:endParaRPr lang="en-US" sz="240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Having the </a:t>
            </a:r>
            <a:r>
              <a:rPr lang="en-US" sz="2000" spc="5" dirty="0">
                <a:latin typeface="Times New Roman"/>
                <a:cs typeface="Times New Roman"/>
              </a:rPr>
              <a:t>implicit schema in </a:t>
            </a:r>
            <a:r>
              <a:rPr lang="en-US" sz="2000" spc="10" dirty="0">
                <a:latin typeface="Times New Roman"/>
                <a:cs typeface="Times New Roman"/>
              </a:rPr>
              <a:t>the application means that </a:t>
            </a:r>
            <a:r>
              <a:rPr lang="en-US" sz="2000" spc="5" dirty="0">
                <a:solidFill>
                  <a:srgbClr val="FF0000"/>
                </a:solidFill>
                <a:latin typeface="Times New Roman"/>
                <a:cs typeface="Times New Roman"/>
              </a:rPr>
              <a:t>in </a:t>
            </a:r>
            <a:r>
              <a:rPr lang="en-US" sz="2000" spc="15" dirty="0">
                <a:solidFill>
                  <a:srgbClr val="FF0000"/>
                </a:solidFill>
                <a:latin typeface="Times New Roman"/>
                <a:cs typeface="Times New Roman"/>
              </a:rPr>
              <a:t>order </a:t>
            </a:r>
            <a:r>
              <a:rPr lang="en-US" sz="2000" spc="5" dirty="0">
                <a:solidFill>
                  <a:srgbClr val="FF0000"/>
                </a:solidFill>
                <a:latin typeface="Times New Roman"/>
                <a:cs typeface="Times New Roman"/>
              </a:rPr>
              <a:t>to </a:t>
            </a:r>
            <a:r>
              <a:rPr lang="en-US" sz="2000" spc="10" dirty="0">
                <a:solidFill>
                  <a:srgbClr val="FF0000"/>
                </a:solidFill>
                <a:latin typeface="Times New Roman"/>
                <a:cs typeface="Times New Roman"/>
              </a:rPr>
              <a:t> understand </a:t>
            </a:r>
            <a:r>
              <a:rPr lang="en-US" sz="2000" spc="10" dirty="0">
                <a:latin typeface="Times New Roman"/>
                <a:cs typeface="Times New Roman"/>
              </a:rPr>
              <a:t>what </a:t>
            </a:r>
            <a:r>
              <a:rPr lang="en-US" sz="2000" spc="10" dirty="0">
                <a:solidFill>
                  <a:srgbClr val="FF0000"/>
                </a:solidFill>
                <a:latin typeface="Times New Roman"/>
                <a:cs typeface="Times New Roman"/>
              </a:rPr>
              <a:t>data </a:t>
            </a:r>
            <a:r>
              <a:rPr lang="en-US" sz="2000" spc="5" dirty="0">
                <a:latin typeface="Times New Roman"/>
                <a:cs typeface="Times New Roman"/>
              </a:rPr>
              <a:t>is </a:t>
            </a:r>
            <a:r>
              <a:rPr lang="en-US" sz="2000" spc="10" dirty="0">
                <a:latin typeface="Times New Roman"/>
                <a:cs typeface="Times New Roman"/>
              </a:rPr>
              <a:t>present </a:t>
            </a:r>
            <a:r>
              <a:rPr lang="en-US" sz="2000" spc="10" dirty="0">
                <a:solidFill>
                  <a:srgbClr val="FF0000"/>
                </a:solidFill>
                <a:latin typeface="Times New Roman"/>
                <a:cs typeface="Times New Roman"/>
              </a:rPr>
              <a:t>you </a:t>
            </a:r>
            <a:r>
              <a:rPr lang="en-US" sz="2000" spc="15" dirty="0">
                <a:solidFill>
                  <a:srgbClr val="FF0000"/>
                </a:solidFill>
                <a:latin typeface="Times New Roman"/>
                <a:cs typeface="Times New Roman"/>
              </a:rPr>
              <a:t>have </a:t>
            </a:r>
            <a:r>
              <a:rPr lang="en-US" sz="2000" spc="5" dirty="0">
                <a:solidFill>
                  <a:srgbClr val="FF0000"/>
                </a:solidFill>
                <a:latin typeface="Times New Roman"/>
                <a:cs typeface="Times New Roman"/>
              </a:rPr>
              <a:t>to </a:t>
            </a:r>
            <a:r>
              <a:rPr lang="en-US" sz="2000" spc="10" dirty="0">
                <a:solidFill>
                  <a:srgbClr val="FF0000"/>
                </a:solidFill>
                <a:latin typeface="Times New Roman"/>
                <a:cs typeface="Times New Roman"/>
              </a:rPr>
              <a:t>dig </a:t>
            </a:r>
            <a:r>
              <a:rPr lang="en-US" sz="2000" spc="5" dirty="0">
                <a:solidFill>
                  <a:srgbClr val="FF0000"/>
                </a:solidFill>
                <a:latin typeface="Times New Roman"/>
                <a:cs typeface="Times New Roman"/>
              </a:rPr>
              <a:t>into </a:t>
            </a:r>
            <a:r>
              <a:rPr lang="en-US" sz="2000" spc="10" dirty="0">
                <a:solidFill>
                  <a:srgbClr val="FF0000"/>
                </a:solidFill>
                <a:latin typeface="Times New Roman"/>
                <a:cs typeface="Times New Roman"/>
              </a:rPr>
              <a:t>the application </a:t>
            </a:r>
            <a:r>
              <a:rPr lang="en-US" sz="2000" spc="15" dirty="0">
                <a:solidFill>
                  <a:srgbClr val="FF0000"/>
                </a:solidFill>
                <a:latin typeface="Times New Roman"/>
                <a:cs typeface="Times New Roman"/>
              </a:rPr>
              <a:t> </a:t>
            </a:r>
            <a:r>
              <a:rPr lang="en-US" sz="2000" spc="10" dirty="0">
                <a:solidFill>
                  <a:srgbClr val="FF0000"/>
                </a:solidFill>
                <a:latin typeface="Times New Roman"/>
                <a:cs typeface="Times New Roman"/>
              </a:rPr>
              <a:t>code</a:t>
            </a:r>
            <a:r>
              <a:rPr lang="en-US" sz="2000" spc="10" dirty="0">
                <a:latin typeface="Times New Roman"/>
                <a:cs typeface="Times New Roman"/>
              </a:rPr>
              <a:t>. </a:t>
            </a:r>
            <a:endParaRPr lang="en-US" sz="2000" spc="10" dirty="0" smtClean="0">
              <a:latin typeface="Times New Roman"/>
              <a:cs typeface="Times New Roman"/>
            </a:endParaRPr>
          </a:p>
          <a:p>
            <a:pPr marL="12065" marR="59690" algn="just">
              <a:lnSpc>
                <a:spcPct val="91000"/>
              </a:lnSpc>
              <a:tabLst>
                <a:tab pos="390525" algn="l"/>
                <a:tab pos="391160" algn="l"/>
              </a:tabLst>
            </a:pPr>
            <a:endParaRPr lang="en-US" sz="2000" spc="10" dirty="0">
              <a:latin typeface="Times New Roman"/>
              <a:cs typeface="Times New Roman"/>
            </a:endParaRPr>
          </a:p>
          <a:p>
            <a:pPr marL="390525" marR="59690" indent="-378460" algn="just">
              <a:lnSpc>
                <a:spcPct val="91000"/>
              </a:lnSpc>
              <a:buChar char="•"/>
              <a:tabLst>
                <a:tab pos="390525" algn="l"/>
                <a:tab pos="391160" algn="l"/>
              </a:tabLst>
            </a:pPr>
            <a:r>
              <a:rPr lang="en-US" sz="2000" spc="10" dirty="0">
                <a:latin typeface="Times New Roman"/>
                <a:cs typeface="Times New Roman"/>
              </a:rPr>
              <a:t>Furthermore, the database remains </a:t>
            </a:r>
            <a:r>
              <a:rPr lang="en-US" sz="2000" spc="15" dirty="0">
                <a:latin typeface="Times New Roman"/>
                <a:cs typeface="Times New Roman"/>
              </a:rPr>
              <a:t>ignorant of </a:t>
            </a:r>
            <a:r>
              <a:rPr lang="en-US" sz="2000" spc="10" dirty="0">
                <a:latin typeface="Times New Roman"/>
                <a:cs typeface="Times New Roman"/>
              </a:rPr>
              <a:t>the </a:t>
            </a:r>
            <a:r>
              <a:rPr lang="en-US" sz="2000" spc="5" dirty="0">
                <a:latin typeface="Times New Roman"/>
                <a:cs typeface="Times New Roman"/>
              </a:rPr>
              <a:t>schema: </a:t>
            </a:r>
            <a:r>
              <a:rPr lang="en-US" sz="2000" dirty="0">
                <a:latin typeface="Times New Roman"/>
                <a:cs typeface="Times New Roman"/>
              </a:rPr>
              <a:t>it </a:t>
            </a:r>
            <a:r>
              <a:rPr lang="en-US" sz="2000" spc="5" dirty="0">
                <a:latin typeface="Times New Roman"/>
                <a:cs typeface="Times New Roman"/>
              </a:rPr>
              <a:t> </a:t>
            </a:r>
            <a:r>
              <a:rPr lang="en-US" sz="2000" spc="15" dirty="0">
                <a:latin typeface="Times New Roman"/>
                <a:cs typeface="Times New Roman"/>
              </a:rPr>
              <a:t>cannot </a:t>
            </a:r>
            <a:r>
              <a:rPr lang="en-US" sz="2000" spc="10" dirty="0">
                <a:latin typeface="Times New Roman"/>
                <a:cs typeface="Times New Roman"/>
              </a:rPr>
              <a:t>use the </a:t>
            </a:r>
            <a:r>
              <a:rPr lang="en-US" sz="2000" spc="5" dirty="0">
                <a:latin typeface="Times New Roman"/>
                <a:cs typeface="Times New Roman"/>
              </a:rPr>
              <a:t>schema to </a:t>
            </a:r>
            <a:r>
              <a:rPr lang="en-US" sz="2000" spc="15" dirty="0">
                <a:latin typeface="Times New Roman"/>
                <a:cs typeface="Times New Roman"/>
              </a:rPr>
              <a:t>support </a:t>
            </a:r>
            <a:r>
              <a:rPr lang="en-US" sz="2000" spc="10" dirty="0">
                <a:latin typeface="Times New Roman"/>
                <a:cs typeface="Times New Roman"/>
              </a:rPr>
              <a:t>the decision </a:t>
            </a:r>
            <a:r>
              <a:rPr lang="en-US" sz="2000" spc="15" dirty="0">
                <a:latin typeface="Times New Roman"/>
                <a:cs typeface="Times New Roman"/>
              </a:rPr>
              <a:t>on </a:t>
            </a:r>
            <a:r>
              <a:rPr lang="en-US" sz="2000" spc="20" dirty="0">
                <a:latin typeface="Times New Roman"/>
                <a:cs typeface="Times New Roman"/>
              </a:rPr>
              <a:t>how </a:t>
            </a:r>
            <a:r>
              <a:rPr lang="en-US" sz="2000" spc="5" dirty="0">
                <a:latin typeface="Times New Roman"/>
                <a:cs typeface="Times New Roman"/>
              </a:rPr>
              <a:t>to store </a:t>
            </a:r>
            <a:r>
              <a:rPr lang="en-US" sz="2000" spc="15" dirty="0">
                <a:latin typeface="Times New Roman"/>
                <a:cs typeface="Times New Roman"/>
              </a:rPr>
              <a:t>and </a:t>
            </a:r>
            <a:r>
              <a:rPr lang="en-US" sz="2000" spc="20" dirty="0">
                <a:latin typeface="Times New Roman"/>
                <a:cs typeface="Times New Roman"/>
              </a:rPr>
              <a:t> </a:t>
            </a:r>
            <a:r>
              <a:rPr lang="en-US" sz="2000" spc="10" dirty="0">
                <a:latin typeface="Times New Roman"/>
                <a:cs typeface="Times New Roman"/>
              </a:rPr>
              <a:t>retrieve data </a:t>
            </a:r>
            <a:r>
              <a:rPr lang="en-US" sz="2000" spc="-15" dirty="0">
                <a:latin typeface="Times New Roman"/>
                <a:cs typeface="Times New Roman"/>
              </a:rPr>
              <a:t>efficiently. </a:t>
            </a:r>
            <a:r>
              <a:rPr lang="en-US" sz="2000" spc="5" dirty="0">
                <a:latin typeface="Times New Roman"/>
                <a:cs typeface="Times New Roman"/>
              </a:rPr>
              <a:t>Also, </a:t>
            </a:r>
            <a:r>
              <a:rPr lang="en-US" sz="2000" dirty="0">
                <a:latin typeface="Times New Roman"/>
                <a:cs typeface="Times New Roman"/>
              </a:rPr>
              <a:t>it </a:t>
            </a:r>
            <a:r>
              <a:rPr lang="en-US" sz="2000" spc="15" dirty="0">
                <a:latin typeface="Times New Roman"/>
                <a:cs typeface="Times New Roman"/>
              </a:rPr>
              <a:t>cannot </a:t>
            </a:r>
            <a:r>
              <a:rPr lang="en-US" sz="2000" spc="10" dirty="0">
                <a:latin typeface="Times New Roman"/>
                <a:cs typeface="Times New Roman"/>
              </a:rPr>
              <a:t>impose </a:t>
            </a:r>
            <a:r>
              <a:rPr lang="en-US" sz="2000" spc="5" dirty="0">
                <a:latin typeface="Times New Roman"/>
                <a:cs typeface="Times New Roman"/>
              </a:rPr>
              <a:t>integrity </a:t>
            </a:r>
            <a:r>
              <a:rPr lang="en-US" sz="2000" spc="10" dirty="0">
                <a:latin typeface="Times New Roman"/>
                <a:cs typeface="Times New Roman"/>
              </a:rPr>
              <a:t>constraints </a:t>
            </a:r>
            <a:r>
              <a:rPr lang="en-US" sz="2000" spc="5" dirty="0">
                <a:latin typeface="Times New Roman"/>
                <a:cs typeface="Times New Roman"/>
              </a:rPr>
              <a:t>to </a:t>
            </a:r>
            <a:r>
              <a:rPr lang="en-US" sz="2000" spc="-585" dirty="0">
                <a:latin typeface="Times New Roman"/>
                <a:cs typeface="Times New Roman"/>
              </a:rPr>
              <a:t> </a:t>
            </a:r>
            <a:r>
              <a:rPr lang="en-US" sz="2000" spc="5" dirty="0">
                <a:latin typeface="Times New Roman"/>
                <a:cs typeface="Times New Roman"/>
              </a:rPr>
              <a:t>maintain</a:t>
            </a:r>
            <a:r>
              <a:rPr lang="en-US" sz="2000" spc="10" dirty="0">
                <a:latin typeface="Times New Roman"/>
                <a:cs typeface="Times New Roman"/>
              </a:rPr>
              <a:t> </a:t>
            </a:r>
            <a:r>
              <a:rPr lang="en-US" sz="2000" spc="5" dirty="0">
                <a:latin typeface="Times New Roman"/>
                <a:cs typeface="Times New Roman"/>
              </a:rPr>
              <a:t>information</a:t>
            </a:r>
            <a:r>
              <a:rPr lang="en-US" sz="2000" spc="35" dirty="0">
                <a:latin typeface="Times New Roman"/>
                <a:cs typeface="Times New Roman"/>
              </a:rPr>
              <a:t> </a:t>
            </a:r>
            <a:r>
              <a:rPr lang="en-US" sz="2000" spc="10" dirty="0">
                <a:latin typeface="Times New Roman"/>
                <a:cs typeface="Times New Roman"/>
              </a:rPr>
              <a:t>coherent</a:t>
            </a:r>
            <a:endParaRPr lang="en-US" sz="2000" dirty="0">
              <a:latin typeface="Times New Roman"/>
              <a:cs typeface="Times New Roman"/>
            </a:endParaRPr>
          </a:p>
        </p:txBody>
      </p:sp>
    </p:spTree>
    <p:extLst>
      <p:ext uri="{BB962C8B-B14F-4D97-AF65-F5344CB8AC3E}">
        <p14:creationId xmlns:p14="http://schemas.microsoft.com/office/powerpoint/2010/main" val="1760983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Rectangle 2"/>
          <p:cNvSpPr/>
          <p:nvPr/>
        </p:nvSpPr>
        <p:spPr>
          <a:xfrm>
            <a:off x="2763564" y="188912"/>
            <a:ext cx="6096000" cy="2554545"/>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//pseudo code</a:t>
            </a:r>
          </a:p>
          <a:p>
            <a:r>
              <a:rPr lang="en-IN" sz="2000" dirty="0" err="1">
                <a:latin typeface="Times New Roman" panose="02020603050405020304" pitchFamily="18" charset="0"/>
                <a:cs typeface="Times New Roman" panose="02020603050405020304" pitchFamily="18" charset="0"/>
              </a:rPr>
              <a:t>foreach</a:t>
            </a:r>
            <a:r>
              <a:rPr lang="en-IN" sz="2000" dirty="0">
                <a:latin typeface="Times New Roman" panose="02020603050405020304" pitchFamily="18" charset="0"/>
                <a:cs typeface="Times New Roman" panose="02020603050405020304" pitchFamily="18" charset="0"/>
              </a:rPr>
              <a:t> (Record r in records</a:t>
            </a:r>
            <a:r>
              <a:rPr lang="en-IN" sz="2000" dirty="0" smtClean="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foreach</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(Field f in </a:t>
            </a:r>
            <a:r>
              <a:rPr lang="en-IN" sz="2000" dirty="0" err="1">
                <a:latin typeface="Times New Roman" panose="02020603050405020304" pitchFamily="18" charset="0"/>
                <a:cs typeface="Times New Roman" panose="02020603050405020304" pitchFamily="18" charset="0"/>
              </a:rPr>
              <a:t>r.fields</a:t>
            </a:r>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print(f.name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f.value</a:t>
            </a:r>
            <a:r>
              <a:rPr lang="en-IN" sz="2000" dirty="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t>
            </a:r>
          </a:p>
        </p:txBody>
      </p:sp>
      <p:sp>
        <p:nvSpPr>
          <p:cNvPr id="11" name="Rectangle 10"/>
          <p:cNvSpPr/>
          <p:nvPr/>
        </p:nvSpPr>
        <p:spPr>
          <a:xfrm>
            <a:off x="2659413" y="2828836"/>
            <a:ext cx="8722974" cy="2554545"/>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will assume that certain field names are present and carry data with a certain meaning, </a:t>
            </a:r>
            <a:r>
              <a:rPr lang="en-US" sz="2000" dirty="0" smtClean="0">
                <a:latin typeface="Times New Roman" panose="02020603050405020304" pitchFamily="18" charset="0"/>
                <a:cs typeface="Times New Roman" panose="02020603050405020304" pitchFamily="18" charset="0"/>
              </a:rPr>
              <a:t>and assume </a:t>
            </a:r>
            <a:r>
              <a:rPr lang="en-US" sz="2000" dirty="0">
                <a:latin typeface="Times New Roman" panose="02020603050405020304" pitchFamily="18" charset="0"/>
                <a:cs typeface="Times New Roman" panose="02020603050405020304" pitchFamily="18" charset="0"/>
              </a:rPr>
              <a:t>something about the type of data stored within that field</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implicit schema is a set of assumptions about the data’s structure in</a:t>
            </a:r>
          </a:p>
          <a:p>
            <a:pPr algn="just"/>
            <a:r>
              <a:rPr lang="en-US" sz="2000" dirty="0">
                <a:latin typeface="Times New Roman" panose="02020603050405020304" pitchFamily="18" charset="0"/>
                <a:cs typeface="Times New Roman" panose="02020603050405020304" pitchFamily="18" charset="0"/>
              </a:rPr>
              <a:t>the code that manipulates the data</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Schemas have value, and the rejection </a:t>
            </a:r>
            <a:r>
              <a:rPr lang="en-US" sz="2000" b="1" dirty="0" smtClean="0">
                <a:latin typeface="Times New Roman" panose="02020603050405020304" pitchFamily="18" charset="0"/>
                <a:cs typeface="Times New Roman" panose="02020603050405020304" pitchFamily="18" charset="0"/>
              </a:rPr>
              <a:t>of schemas </a:t>
            </a:r>
            <a:r>
              <a:rPr lang="en-US" sz="2000" b="1" dirty="0">
                <a:latin typeface="Times New Roman" panose="02020603050405020304" pitchFamily="18" charset="0"/>
                <a:cs typeface="Times New Roman" panose="02020603050405020304" pitchFamily="18" charset="0"/>
              </a:rPr>
              <a:t>by NoSQL databases is indeed quite startling.</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848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Schemaless </a:t>
            </a:r>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629665" y="1474470"/>
            <a:ext cx="8681602" cy="317009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Since the implicit schema is into the application code that accesses it,  the situation becomes problematic if multiple applications access the  same database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These problems can be reduced with a couple of approaches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One approach </a:t>
            </a:r>
            <a:r>
              <a:rPr lang="en-US" sz="2000" dirty="0">
                <a:latin typeface="Times New Roman" panose="02020603050405020304" pitchFamily="18" charset="0"/>
                <a:cs typeface="Times New Roman" panose="02020603050405020304" pitchFamily="18" charset="0"/>
              </a:rPr>
              <a:t>:  is </a:t>
            </a:r>
            <a:r>
              <a:rPr lang="en-US" sz="2000" dirty="0" smtClean="0">
                <a:latin typeface="Times New Roman" panose="02020603050405020304" pitchFamily="18" charset="0"/>
                <a:cs typeface="Times New Roman" panose="02020603050405020304" pitchFamily="18" charset="0"/>
              </a:rPr>
              <a:t>to encapsulate </a:t>
            </a:r>
            <a:r>
              <a:rPr lang="en-US" sz="2000" dirty="0">
                <a:latin typeface="Times New Roman" panose="02020603050405020304" pitchFamily="18" charset="0"/>
                <a:cs typeface="Times New Roman" panose="02020603050405020304" pitchFamily="18" charset="0"/>
              </a:rPr>
              <a:t>all database interaction within a single application and integrate it with </a:t>
            </a:r>
            <a:r>
              <a:rPr lang="en-US" sz="2000" dirty="0" smtClean="0">
                <a:latin typeface="Times New Roman" panose="02020603050405020304" pitchFamily="18" charset="0"/>
                <a:cs typeface="Times New Roman" panose="02020603050405020304" pitchFamily="18" charset="0"/>
              </a:rPr>
              <a:t>other applications </a:t>
            </a:r>
            <a:r>
              <a:rPr lang="en-US" sz="2000" dirty="0">
                <a:latin typeface="Times New Roman" panose="02020603050405020304" pitchFamily="18" charset="0"/>
                <a:cs typeface="Times New Roman" panose="02020603050405020304" pitchFamily="18" charset="0"/>
              </a:rPr>
              <a:t>using web services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Another approach</a:t>
            </a:r>
            <a:r>
              <a:rPr lang="en-US" sz="2000" dirty="0">
                <a:latin typeface="Times New Roman" panose="02020603050405020304" pitchFamily="18" charset="0"/>
                <a:cs typeface="Times New Roman" panose="02020603050405020304" pitchFamily="18" charset="0"/>
              </a:rPr>
              <a:t>: is to clearly delineate different areas of </a:t>
            </a:r>
            <a:r>
              <a:rPr lang="en-US" sz="2000" dirty="0" smtClean="0">
                <a:latin typeface="Times New Roman" panose="02020603050405020304" pitchFamily="18" charset="0"/>
                <a:cs typeface="Times New Roman" panose="02020603050405020304" pitchFamily="18" charset="0"/>
              </a:rPr>
              <a:t>an aggregate </a:t>
            </a:r>
            <a:r>
              <a:rPr lang="en-US" sz="2000" dirty="0">
                <a:latin typeface="Times New Roman" panose="02020603050405020304" pitchFamily="18" charset="0"/>
                <a:cs typeface="Times New Roman" panose="02020603050405020304" pitchFamily="18" charset="0"/>
              </a:rPr>
              <a:t>for access by different applications.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088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629665" y="1474470"/>
            <a:ext cx="8681602" cy="4093428"/>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view </a:t>
            </a:r>
            <a:r>
              <a:rPr lang="en-US" sz="2000" dirty="0" smtClean="0">
                <a:latin typeface="Times New Roman" panose="02020603050405020304" pitchFamily="18" charset="0"/>
                <a:cs typeface="Times New Roman" panose="02020603050405020304" pitchFamily="18" charset="0"/>
              </a:rPr>
              <a:t>is like </a:t>
            </a:r>
            <a:r>
              <a:rPr lang="en-US" sz="2000" dirty="0">
                <a:latin typeface="Times New Roman" panose="02020603050405020304" pitchFamily="18" charset="0"/>
                <a:cs typeface="Times New Roman" panose="02020603050405020304" pitchFamily="18" charset="0"/>
              </a:rPr>
              <a:t>a relational table (it is a relation) but it’s defined by computation over the base tables. </a:t>
            </a:r>
            <a:r>
              <a:rPr lang="en-US" sz="2000" dirty="0" smtClean="0">
                <a:latin typeface="Times New Roman" panose="02020603050405020304" pitchFamily="18" charset="0"/>
                <a:cs typeface="Times New Roman" panose="02020603050405020304" pitchFamily="18" charset="0"/>
              </a:rPr>
              <a:t>When you </a:t>
            </a:r>
            <a:r>
              <a:rPr lang="en-US" sz="2000" dirty="0">
                <a:latin typeface="Times New Roman" panose="02020603050405020304" pitchFamily="18" charset="0"/>
                <a:cs typeface="Times New Roman" panose="02020603050405020304" pitchFamily="18" charset="0"/>
              </a:rPr>
              <a:t>access a view, the database computes the data in the view—a handy form of encapsulation</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Views provide a mechanism to hide from the client whether data is derived data or </a:t>
            </a:r>
            <a:r>
              <a:rPr lang="en-US" sz="2000" dirty="0" smtClean="0">
                <a:latin typeface="Times New Roman" panose="02020603050405020304" pitchFamily="18" charset="0"/>
                <a:cs typeface="Times New Roman" panose="02020603050405020304" pitchFamily="18" charset="0"/>
              </a:rPr>
              <a:t>base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spc="15" dirty="0">
                <a:latin typeface="Times New Roman"/>
                <a:cs typeface="Times New Roman"/>
              </a:rPr>
              <a:t>Although</a:t>
            </a:r>
            <a:r>
              <a:rPr lang="en-US" sz="2000" spc="-4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databases</a:t>
            </a:r>
            <a:r>
              <a:rPr lang="en-US" sz="2000" spc="-35" dirty="0">
                <a:latin typeface="Times New Roman"/>
                <a:cs typeface="Times New Roman"/>
              </a:rPr>
              <a:t> </a:t>
            </a:r>
            <a:r>
              <a:rPr lang="en-US" sz="2000" spc="5" dirty="0">
                <a:latin typeface="Times New Roman"/>
                <a:cs typeface="Times New Roman"/>
              </a:rPr>
              <a:t>don’t</a:t>
            </a:r>
            <a:r>
              <a:rPr lang="en-US" sz="2000" spc="-30" dirty="0">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views</a:t>
            </a:r>
            <a:r>
              <a:rPr lang="en-US" sz="2000" spc="-10" dirty="0">
                <a:latin typeface="Times New Roman"/>
                <a:cs typeface="Times New Roman"/>
              </a:rPr>
              <a:t> </a:t>
            </a:r>
            <a:r>
              <a:rPr lang="en-US" sz="2000" spc="10" dirty="0">
                <a:latin typeface="Times New Roman"/>
                <a:cs typeface="Times New Roman"/>
              </a:rPr>
              <a:t>as</a:t>
            </a:r>
            <a:r>
              <a:rPr lang="en-US" sz="2000" spc="-15" dirty="0">
                <a:latin typeface="Times New Roman"/>
                <a:cs typeface="Times New Roman"/>
              </a:rPr>
              <a:t> </a:t>
            </a:r>
            <a:r>
              <a:rPr lang="en-US" sz="2000" spc="10" dirty="0">
                <a:latin typeface="Times New Roman"/>
                <a:cs typeface="Times New Roman"/>
              </a:rPr>
              <a:t>relational</a:t>
            </a:r>
            <a:r>
              <a:rPr lang="en-US" sz="2000" spc="-5" dirty="0">
                <a:latin typeface="Times New Roman"/>
                <a:cs typeface="Times New Roman"/>
              </a:rPr>
              <a:t> </a:t>
            </a:r>
            <a:r>
              <a:rPr lang="en-US" sz="2000" spc="5" dirty="0">
                <a:latin typeface="Times New Roman"/>
                <a:cs typeface="Times New Roman"/>
              </a:rPr>
              <a:t>databases, </a:t>
            </a:r>
            <a:r>
              <a:rPr lang="en-US" sz="2000" spc="-585" dirty="0">
                <a:latin typeface="Times New Roman"/>
                <a:cs typeface="Times New Roman"/>
              </a:rPr>
              <a:t> </a:t>
            </a:r>
            <a:r>
              <a:rPr lang="en-US" sz="2000" spc="10" dirty="0">
                <a:latin typeface="Times New Roman"/>
                <a:cs typeface="Times New Roman"/>
              </a:rPr>
              <a:t>they </a:t>
            </a:r>
            <a:r>
              <a:rPr lang="en-US" sz="2000" spc="5" dirty="0">
                <a:latin typeface="Times New Roman"/>
                <a:cs typeface="Times New Roman"/>
              </a:rPr>
              <a:t>may </a:t>
            </a:r>
            <a:r>
              <a:rPr lang="en-US" sz="2000" spc="15" dirty="0">
                <a:latin typeface="Times New Roman"/>
                <a:cs typeface="Times New Roman"/>
              </a:rPr>
              <a:t>have </a:t>
            </a:r>
            <a:r>
              <a:rPr lang="en-US" sz="2000" spc="10" dirty="0">
                <a:latin typeface="Times New Roman"/>
                <a:cs typeface="Times New Roman"/>
              </a:rPr>
              <a:t>precomputed </a:t>
            </a:r>
            <a:r>
              <a:rPr lang="en-US" sz="2000" spc="15" dirty="0">
                <a:latin typeface="Times New Roman"/>
                <a:cs typeface="Times New Roman"/>
              </a:rPr>
              <a:t>and </a:t>
            </a:r>
            <a:r>
              <a:rPr lang="en-US" sz="2000" spc="10" dirty="0">
                <a:latin typeface="Times New Roman"/>
                <a:cs typeface="Times New Roman"/>
              </a:rPr>
              <a:t>cached queries, </a:t>
            </a:r>
            <a:r>
              <a:rPr lang="en-US" sz="2000" spc="15" dirty="0">
                <a:latin typeface="Times New Roman"/>
                <a:cs typeface="Times New Roman"/>
              </a:rPr>
              <a:t>and </a:t>
            </a:r>
            <a:r>
              <a:rPr lang="en-US" sz="2000" spc="10" dirty="0">
                <a:latin typeface="Times New Roman"/>
                <a:cs typeface="Times New Roman"/>
              </a:rPr>
              <a:t>they use the </a:t>
            </a:r>
            <a:r>
              <a:rPr lang="en-US" sz="2000" spc="15" dirty="0">
                <a:latin typeface="Times New Roman"/>
                <a:cs typeface="Times New Roman"/>
              </a:rPr>
              <a:t> </a:t>
            </a:r>
            <a:r>
              <a:rPr lang="en-US" sz="2000" spc="10" dirty="0">
                <a:latin typeface="Times New Roman"/>
                <a:cs typeface="Times New Roman"/>
              </a:rPr>
              <a:t>term</a:t>
            </a:r>
            <a:r>
              <a:rPr lang="en-US" sz="2000" spc="5" dirty="0">
                <a:latin typeface="Times New Roman"/>
                <a:cs typeface="Times New Roman"/>
              </a:rPr>
              <a:t> “materialized</a:t>
            </a:r>
            <a:r>
              <a:rPr lang="en-US" sz="2000" spc="35" dirty="0">
                <a:latin typeface="Times New Roman"/>
                <a:cs typeface="Times New Roman"/>
              </a:rPr>
              <a:t> </a:t>
            </a:r>
            <a:r>
              <a:rPr lang="en-US" sz="2000" spc="10" dirty="0">
                <a:latin typeface="Times New Roman"/>
                <a:cs typeface="Times New Roman"/>
              </a:rPr>
              <a:t>views”</a:t>
            </a:r>
            <a:r>
              <a:rPr lang="en-US" sz="200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describe</a:t>
            </a:r>
            <a:r>
              <a:rPr lang="en-US" sz="2000" spc="-30" dirty="0">
                <a:latin typeface="Times New Roman"/>
                <a:cs typeface="Times New Roman"/>
              </a:rPr>
              <a:t> </a:t>
            </a:r>
            <a:r>
              <a:rPr lang="en-US" sz="2000" spc="10" dirty="0" smtClean="0">
                <a:latin typeface="Times New Roman"/>
                <a:cs typeface="Times New Roman"/>
              </a:rPr>
              <a:t>them.</a:t>
            </a:r>
          </a:p>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052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629665" y="549000"/>
            <a:ext cx="5400000"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Materialized Views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629665" y="1474470"/>
            <a:ext cx="8681602" cy="1015663"/>
          </a:xfrm>
          <a:prstGeom prst="rect">
            <a:avLst/>
          </a:prstGeom>
        </p:spPr>
        <p:txBody>
          <a:bodyPr wrap="square">
            <a:spAutoFit/>
          </a:bodyPr>
          <a:lstStyle/>
          <a:p>
            <a:pPr algn="just"/>
            <a:endParaRPr lang="en-US" sz="2000" spc="1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58" y="1666240"/>
            <a:ext cx="7620000" cy="4282759"/>
          </a:xfrm>
          <a:prstGeom prst="rect">
            <a:avLst/>
          </a:prstGeom>
        </p:spPr>
      </p:pic>
    </p:spTree>
    <p:extLst>
      <p:ext uri="{BB962C8B-B14F-4D97-AF65-F5344CB8AC3E}">
        <p14:creationId xmlns:p14="http://schemas.microsoft.com/office/powerpoint/2010/main" val="6246226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629664" y="549000"/>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Approaches for Materialized Views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629665" y="1474470"/>
            <a:ext cx="8681602" cy="440120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There are two rough strategies to building a materialized view</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spc="10" dirty="0" smtClean="0">
                <a:latin typeface="Times New Roman"/>
                <a:cs typeface="Times New Roman"/>
              </a:rPr>
              <a:t>	The </a:t>
            </a:r>
            <a:r>
              <a:rPr lang="en-US" sz="2000" spc="10" dirty="0">
                <a:latin typeface="Times New Roman"/>
                <a:cs typeface="Times New Roman"/>
              </a:rPr>
              <a:t>first is the </a:t>
            </a:r>
            <a:r>
              <a:rPr lang="en-US" sz="2000" b="1" spc="10" dirty="0">
                <a:latin typeface="Times New Roman"/>
                <a:cs typeface="Times New Roman"/>
              </a:rPr>
              <a:t>eager </a:t>
            </a:r>
            <a:r>
              <a:rPr lang="en-US" sz="2000" b="1" spc="10" dirty="0" smtClean="0">
                <a:latin typeface="Times New Roman"/>
                <a:cs typeface="Times New Roman"/>
              </a:rPr>
              <a:t>approach </a:t>
            </a:r>
            <a:r>
              <a:rPr lang="en-US" sz="2000" spc="10" dirty="0" smtClean="0">
                <a:latin typeface="Times New Roman"/>
                <a:cs typeface="Times New Roman"/>
              </a:rPr>
              <a:t>where </a:t>
            </a:r>
            <a:r>
              <a:rPr lang="en-US" sz="2000" spc="10" dirty="0">
                <a:latin typeface="Times New Roman"/>
                <a:cs typeface="Times New Roman"/>
              </a:rPr>
              <a:t>you update the materialized view at </a:t>
            </a:r>
            <a:r>
              <a:rPr lang="en-US" sz="2000" spc="10" dirty="0" smtClean="0">
                <a:latin typeface="Times New Roman"/>
                <a:cs typeface="Times New Roman"/>
              </a:rPr>
              <a:t> the </a:t>
            </a:r>
            <a:r>
              <a:rPr lang="en-US" sz="2000" spc="10" dirty="0">
                <a:latin typeface="Times New Roman"/>
                <a:cs typeface="Times New Roman"/>
              </a:rPr>
              <a:t>same time you update the base data for it. In </a:t>
            </a:r>
            <a:r>
              <a:rPr lang="en-US" sz="2000" spc="10" dirty="0" smtClean="0">
                <a:latin typeface="Times New Roman"/>
                <a:cs typeface="Times New Roman"/>
              </a:rPr>
              <a:t>this case</a:t>
            </a:r>
            <a:r>
              <a:rPr lang="en-US" sz="2000" spc="10" dirty="0">
                <a:latin typeface="Times New Roman"/>
                <a:cs typeface="Times New Roman"/>
              </a:rPr>
              <a:t>, adding an order would also update the purchase history aggregates for each product</a:t>
            </a:r>
            <a:r>
              <a:rPr lang="en-US" sz="2000" spc="10" dirty="0" smtClean="0">
                <a:latin typeface="Times New Roman"/>
                <a:cs typeface="Times New Roman"/>
              </a:rPr>
              <a:t>.</a:t>
            </a:r>
          </a:p>
          <a:p>
            <a:pPr algn="just"/>
            <a:endParaRPr lang="en-US" sz="2000" spc="10" dirty="0">
              <a:latin typeface="Times New Roman"/>
              <a:cs typeface="Times New Roman"/>
            </a:endParaRPr>
          </a:p>
          <a:p>
            <a:pPr algn="just"/>
            <a:r>
              <a:rPr lang="en-US" sz="2000" spc="10" dirty="0" smtClean="0">
                <a:latin typeface="Times New Roman"/>
                <a:cs typeface="Times New Roman"/>
              </a:rPr>
              <a:t>	The </a:t>
            </a:r>
            <a:r>
              <a:rPr lang="en-US" sz="2000" b="1" spc="10" dirty="0">
                <a:latin typeface="Times New Roman"/>
                <a:cs typeface="Times New Roman"/>
              </a:rPr>
              <a:t>application </a:t>
            </a:r>
            <a:r>
              <a:rPr lang="en-US" sz="2000" b="1" spc="10" dirty="0" smtClean="0">
                <a:latin typeface="Times New Roman"/>
                <a:cs typeface="Times New Roman"/>
              </a:rPr>
              <a:t>database approach </a:t>
            </a:r>
            <a:r>
              <a:rPr lang="en-US" sz="2000" spc="10" dirty="0">
                <a:latin typeface="Times New Roman"/>
                <a:cs typeface="Times New Roman"/>
              </a:rPr>
              <a:t>is valuable here as it makes it easier to ensure that any updates to base data </a:t>
            </a:r>
            <a:r>
              <a:rPr lang="en-US" sz="2000" spc="10" dirty="0" smtClean="0">
                <a:latin typeface="Times New Roman"/>
                <a:cs typeface="Times New Roman"/>
              </a:rPr>
              <a:t>also update </a:t>
            </a:r>
            <a:r>
              <a:rPr lang="en-US" sz="2000" spc="10" dirty="0">
                <a:latin typeface="Times New Roman"/>
                <a:cs typeface="Times New Roman"/>
              </a:rPr>
              <a:t>materialized views</a:t>
            </a:r>
            <a:r>
              <a:rPr lang="en-US" sz="2000" spc="10" dirty="0" smtClean="0">
                <a:latin typeface="Times New Roman"/>
                <a:cs typeface="Times New Roman"/>
              </a:rPr>
              <a:t>.</a:t>
            </a:r>
          </a:p>
          <a:p>
            <a:pPr algn="just"/>
            <a:endParaRPr lang="en-US" sz="2000" spc="10" dirty="0">
              <a:latin typeface="Times New Roman"/>
              <a:cs typeface="Times New Roman"/>
            </a:endParaRPr>
          </a:p>
          <a:p>
            <a:pPr algn="just"/>
            <a:r>
              <a:rPr lang="en-US" sz="2000" spc="10" dirty="0" smtClean="0">
                <a:latin typeface="Times New Roman"/>
                <a:cs typeface="Times New Roman"/>
              </a:rPr>
              <a:t>We can </a:t>
            </a:r>
            <a:r>
              <a:rPr lang="en-US" sz="2000" spc="10" dirty="0">
                <a:latin typeface="Times New Roman"/>
                <a:cs typeface="Times New Roman"/>
              </a:rPr>
              <a:t>build materialized views outside of the database by reading the data, computing </a:t>
            </a:r>
            <a:r>
              <a:rPr lang="en-US" sz="2000" spc="10" dirty="0" smtClean="0">
                <a:latin typeface="Times New Roman"/>
                <a:cs typeface="Times New Roman"/>
              </a:rPr>
              <a:t>the view</a:t>
            </a:r>
            <a:r>
              <a:rPr lang="en-US" sz="2000" spc="10" dirty="0">
                <a:latin typeface="Times New Roman"/>
                <a:cs typeface="Times New Roman"/>
              </a:rPr>
              <a:t>, and saving it back to the database. More often databases will support building </a:t>
            </a:r>
            <a:r>
              <a:rPr lang="en-US" sz="2000" spc="10" dirty="0" smtClean="0">
                <a:latin typeface="Times New Roman"/>
                <a:cs typeface="Times New Roman"/>
              </a:rPr>
              <a:t>materialized views </a:t>
            </a:r>
            <a:r>
              <a:rPr lang="en-US" sz="2000" spc="10" dirty="0">
                <a:latin typeface="Times New Roman"/>
                <a:cs typeface="Times New Roman"/>
              </a:rPr>
              <a:t>themselves.</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189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529213" y="901222"/>
            <a:ext cx="8681602" cy="5737468"/>
          </a:xfrm>
          <a:prstGeom prst="rect">
            <a:avLst/>
          </a:prstGeom>
        </p:spPr>
        <p:txBody>
          <a:bodyPr wrap="square">
            <a:spAutoFit/>
          </a:bodyPr>
          <a:lstStyle/>
          <a:p>
            <a:pPr marL="390525" marR="5080" indent="-378460" algn="just">
              <a:lnSpc>
                <a:spcPts val="2620"/>
              </a:lnSpc>
              <a:spcBef>
                <a:spcPts val="425"/>
              </a:spcBef>
              <a:buChar char="•"/>
              <a:tabLst>
                <a:tab pos="390525" algn="l"/>
                <a:tab pos="391160" algn="l"/>
              </a:tabLst>
            </a:pPr>
            <a:r>
              <a:rPr lang="en-US" sz="2000" spc="5" dirty="0">
                <a:latin typeface="Times New Roman"/>
                <a:cs typeface="Times New Roman"/>
              </a:rPr>
              <a:t>Despite </a:t>
            </a:r>
            <a:r>
              <a:rPr lang="en-US" sz="2000" spc="10" dirty="0">
                <a:latin typeface="Times New Roman"/>
                <a:cs typeface="Times New Roman"/>
              </a:rPr>
              <a:t>several </a:t>
            </a:r>
            <a:r>
              <a:rPr lang="en-US" sz="2000" spc="15" dirty="0">
                <a:latin typeface="Times New Roman"/>
                <a:cs typeface="Times New Roman"/>
              </a:rPr>
              <a:t>NoSQL </a:t>
            </a:r>
            <a:r>
              <a:rPr lang="en-US" sz="2000" spc="10" dirty="0">
                <a:latin typeface="Times New Roman"/>
                <a:cs typeface="Times New Roman"/>
              </a:rPr>
              <a:t>tools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developed </a:t>
            </a:r>
            <a:r>
              <a:rPr lang="en-US" sz="2000" spc="5" dirty="0">
                <a:latin typeface="Times New Roman"/>
                <a:cs typeface="Times New Roman"/>
              </a:rPr>
              <a:t>in </a:t>
            </a:r>
            <a:r>
              <a:rPr lang="en-US" sz="2000" spc="10" dirty="0">
                <a:latin typeface="Times New Roman"/>
                <a:cs typeface="Times New Roman"/>
              </a:rPr>
              <a:t>the </a:t>
            </a:r>
            <a:r>
              <a:rPr lang="en-US" sz="2000" dirty="0">
                <a:latin typeface="Times New Roman"/>
                <a:cs typeface="Times New Roman"/>
              </a:rPr>
              <a:t>last </a:t>
            </a:r>
            <a:r>
              <a:rPr lang="en-US" sz="2000" spc="5" dirty="0">
                <a:latin typeface="Times New Roman"/>
                <a:cs typeface="Times New Roman"/>
              </a:rPr>
              <a:t>years, </a:t>
            </a:r>
            <a:r>
              <a:rPr lang="en-US" sz="2000" spc="10" dirty="0">
                <a:latin typeface="Times New Roman"/>
                <a:cs typeface="Times New Roman"/>
              </a:rPr>
              <a:t> </a:t>
            </a:r>
            <a:r>
              <a:rPr lang="en-US" sz="2000" spc="15" dirty="0">
                <a:latin typeface="Times New Roman"/>
                <a:cs typeface="Times New Roman"/>
              </a:rPr>
              <a:t>and </a:t>
            </a:r>
            <a:r>
              <a:rPr lang="en-US" sz="2000" spc="10" dirty="0">
                <a:latin typeface="Times New Roman"/>
                <a:cs typeface="Times New Roman"/>
              </a:rPr>
              <a:t>various technical solutions </a:t>
            </a:r>
            <a:r>
              <a:rPr lang="en-US" sz="2000" spc="15" dirty="0">
                <a:latin typeface="Times New Roman"/>
                <a:cs typeface="Times New Roman"/>
              </a:rPr>
              <a:t>have </a:t>
            </a:r>
            <a:r>
              <a:rPr lang="en-US" sz="2000" spc="10" dirty="0">
                <a:latin typeface="Times New Roman"/>
                <a:cs typeface="Times New Roman"/>
              </a:rPr>
              <a:t>been </a:t>
            </a:r>
            <a:r>
              <a:rPr lang="en-US" sz="2000" spc="15" dirty="0">
                <a:latin typeface="Times New Roman"/>
                <a:cs typeface="Times New Roman"/>
              </a:rPr>
              <a:t>proposed </a:t>
            </a:r>
            <a:r>
              <a:rPr lang="en-US" sz="2000" spc="5" dirty="0">
                <a:latin typeface="Times New Roman"/>
                <a:cs typeface="Times New Roman"/>
              </a:rPr>
              <a:t>so </a:t>
            </a:r>
            <a:r>
              <a:rPr lang="en-US" sz="2000" spc="-20" dirty="0">
                <a:latin typeface="Times New Roman"/>
                <a:cs typeface="Times New Roman"/>
              </a:rPr>
              <a:t>far, </a:t>
            </a:r>
            <a:r>
              <a:rPr lang="en-US" sz="2000" spc="5" dirty="0">
                <a:latin typeface="Times New Roman"/>
                <a:cs typeface="Times New Roman"/>
              </a:rPr>
              <a:t>to </a:t>
            </a:r>
            <a:r>
              <a:rPr lang="en-US" sz="2000" spc="10" dirty="0">
                <a:latin typeface="Times New Roman"/>
                <a:cs typeface="Times New Roman"/>
              </a:rPr>
              <a:t>date </a:t>
            </a:r>
            <a:r>
              <a:rPr lang="en-US" sz="2000" spc="15" dirty="0">
                <a:solidFill>
                  <a:srgbClr val="FF0000"/>
                </a:solidFill>
                <a:latin typeface="Times New Roman"/>
                <a:cs typeface="Times New Roman"/>
              </a:rPr>
              <a:t>no </a:t>
            </a:r>
            <a:r>
              <a:rPr lang="en-US" sz="2000" spc="20" dirty="0">
                <a:solidFill>
                  <a:srgbClr val="FF0000"/>
                </a:solidFill>
                <a:latin typeface="Times New Roman"/>
                <a:cs typeface="Times New Roman"/>
              </a:rPr>
              <a:t> </a:t>
            </a:r>
            <a:r>
              <a:rPr lang="en-US" sz="2000" spc="10" dirty="0">
                <a:solidFill>
                  <a:srgbClr val="FF0000"/>
                </a:solidFill>
                <a:latin typeface="Times New Roman"/>
                <a:cs typeface="Times New Roman"/>
              </a:rPr>
              <a:t>methodologies</a:t>
            </a:r>
            <a:r>
              <a:rPr lang="en-US" sz="2000" spc="-35" dirty="0">
                <a:solidFill>
                  <a:srgbClr val="FF0000"/>
                </a:solidFill>
                <a:latin typeface="Times New Roman"/>
                <a:cs typeface="Times New Roman"/>
              </a:rPr>
              <a:t> </a:t>
            </a:r>
            <a:r>
              <a:rPr lang="en-US" sz="2000" spc="15" dirty="0">
                <a:latin typeface="Times New Roman"/>
                <a:cs typeface="Times New Roman"/>
              </a:rPr>
              <a:t>have</a:t>
            </a:r>
            <a:r>
              <a:rPr lang="en-US" sz="2000" spc="-25" dirty="0">
                <a:latin typeface="Times New Roman"/>
                <a:cs typeface="Times New Roman"/>
              </a:rPr>
              <a:t> </a:t>
            </a:r>
            <a:r>
              <a:rPr lang="en-US" sz="2000" spc="10" dirty="0">
                <a:latin typeface="Times New Roman"/>
                <a:cs typeface="Times New Roman"/>
              </a:rPr>
              <a:t>been</a:t>
            </a:r>
            <a:r>
              <a:rPr lang="en-US" sz="2000" spc="-15" dirty="0">
                <a:latin typeface="Times New Roman"/>
                <a:cs typeface="Times New Roman"/>
              </a:rPr>
              <a:t> </a:t>
            </a:r>
            <a:r>
              <a:rPr lang="en-US" sz="2000" spc="15" dirty="0">
                <a:latin typeface="Times New Roman"/>
                <a:cs typeface="Times New Roman"/>
              </a:rPr>
              <a:t>developed</a:t>
            </a:r>
            <a:r>
              <a:rPr lang="en-US" sz="2000" spc="-4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15" dirty="0">
                <a:latin typeface="Times New Roman"/>
                <a:cs typeface="Times New Roman"/>
              </a:rPr>
              <a:t>guide</a:t>
            </a:r>
            <a:r>
              <a:rPr lang="en-US" sz="2000" spc="-20" dirty="0">
                <a:latin typeface="Times New Roman"/>
                <a:cs typeface="Times New Roman"/>
              </a:rPr>
              <a:t> </a:t>
            </a:r>
            <a:r>
              <a:rPr lang="en-US" sz="2000" spc="10" dirty="0">
                <a:latin typeface="Times New Roman"/>
                <a:cs typeface="Times New Roman"/>
              </a:rPr>
              <a:t>the</a:t>
            </a:r>
            <a:r>
              <a:rPr lang="en-US" sz="2000" spc="-25" dirty="0">
                <a:latin typeface="Times New Roman"/>
                <a:cs typeface="Times New Roman"/>
              </a:rPr>
              <a:t> </a:t>
            </a:r>
            <a:r>
              <a:rPr lang="en-US" sz="2000" spc="10" dirty="0">
                <a:latin typeface="Times New Roman"/>
                <a:cs typeface="Times New Roman"/>
              </a:rPr>
              <a:t>database</a:t>
            </a:r>
            <a:r>
              <a:rPr lang="en-US" sz="2000" spc="-25" dirty="0">
                <a:latin typeface="Times New Roman"/>
                <a:cs typeface="Times New Roman"/>
              </a:rPr>
              <a:t> </a:t>
            </a:r>
            <a:r>
              <a:rPr lang="en-US" sz="2000" spc="10" dirty="0">
                <a:latin typeface="Times New Roman"/>
                <a:cs typeface="Times New Roman"/>
              </a:rPr>
              <a:t>designer</a:t>
            </a:r>
            <a:r>
              <a:rPr lang="en-US" sz="2000" spc="-20" dirty="0">
                <a:latin typeface="Times New Roman"/>
                <a:cs typeface="Times New Roman"/>
              </a:rPr>
              <a:t> </a:t>
            </a:r>
            <a:r>
              <a:rPr lang="en-US" sz="2000" spc="5" dirty="0">
                <a:latin typeface="Times New Roman"/>
                <a:cs typeface="Times New Roman"/>
              </a:rPr>
              <a:t>in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5" dirty="0">
                <a:latin typeface="Times New Roman"/>
                <a:cs typeface="Times New Roman"/>
              </a:rPr>
              <a:t>NoSQL</a:t>
            </a:r>
            <a:r>
              <a:rPr lang="en-US" sz="2000" spc="-7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217804" indent="-378460" algn="just">
              <a:lnSpc>
                <a:spcPts val="2620"/>
              </a:lnSpc>
              <a:spcBef>
                <a:spcPts val="585"/>
              </a:spcBef>
              <a:buChar char="•"/>
              <a:tabLst>
                <a:tab pos="390525" algn="l"/>
                <a:tab pos="391160" algn="l"/>
              </a:tabLst>
            </a:pPr>
            <a:r>
              <a:rPr lang="en-US" sz="2000" spc="10" dirty="0">
                <a:latin typeface="Times New Roman"/>
                <a:cs typeface="Times New Roman"/>
              </a:rPr>
              <a:t>This contrasts </a:t>
            </a:r>
            <a:r>
              <a:rPr lang="en-US" sz="2000" spc="5" dirty="0">
                <a:latin typeface="Times New Roman"/>
                <a:cs typeface="Times New Roman"/>
              </a:rPr>
              <a:t>with </a:t>
            </a:r>
            <a:r>
              <a:rPr lang="en-US" sz="2000" spc="10" dirty="0">
                <a:latin typeface="Times New Roman"/>
                <a:cs typeface="Times New Roman"/>
              </a:rPr>
              <a:t>the </a:t>
            </a:r>
            <a:r>
              <a:rPr lang="en-US" sz="2000" spc="5" dirty="0">
                <a:latin typeface="Times New Roman"/>
                <a:cs typeface="Times New Roman"/>
              </a:rPr>
              <a:t>well established </a:t>
            </a:r>
            <a:r>
              <a:rPr lang="en-US" sz="2000" spc="10" dirty="0">
                <a:latin typeface="Times New Roman"/>
                <a:cs typeface="Times New Roman"/>
              </a:rPr>
              <a:t>methodologies available </a:t>
            </a:r>
            <a:r>
              <a:rPr lang="en-US" sz="2000" spc="5" dirty="0">
                <a:latin typeface="Times New Roman"/>
                <a:cs typeface="Times New Roman"/>
              </a:rPr>
              <a:t>for </a:t>
            </a:r>
            <a:r>
              <a:rPr lang="en-US" sz="2000" spc="-58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design</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a:t>
            </a:r>
            <a:r>
              <a:rPr lang="en-US" sz="2000" dirty="0">
                <a:latin typeface="Times New Roman"/>
                <a:cs typeface="Times New Roman"/>
              </a:rPr>
              <a:t> </a:t>
            </a:r>
            <a:r>
              <a:rPr lang="en-US" sz="2000" spc="10" dirty="0">
                <a:latin typeface="Times New Roman"/>
                <a:cs typeface="Times New Roman"/>
              </a:rPr>
              <a:t>relational</a:t>
            </a:r>
            <a:r>
              <a:rPr lang="en-US" sz="2000" spc="-35" dirty="0">
                <a:latin typeface="Times New Roman"/>
                <a:cs typeface="Times New Roman"/>
              </a:rPr>
              <a:t> </a:t>
            </a:r>
            <a:r>
              <a:rPr lang="en-US" sz="2000" spc="10" dirty="0">
                <a:latin typeface="Times New Roman"/>
                <a:cs typeface="Times New Roman"/>
              </a:rPr>
              <a:t>database</a:t>
            </a:r>
            <a:endParaRPr lang="en-US" sz="2000" dirty="0">
              <a:latin typeface="Times New Roman"/>
              <a:cs typeface="Times New Roman"/>
            </a:endParaRPr>
          </a:p>
          <a:p>
            <a:pPr marL="390525" marR="504825" indent="-378460" algn="just">
              <a:lnSpc>
                <a:spcPts val="2640"/>
              </a:lnSpc>
              <a:spcBef>
                <a:spcPts val="555"/>
              </a:spcBef>
              <a:buChar char="•"/>
              <a:tabLst>
                <a:tab pos="390525" algn="l"/>
                <a:tab pos="391160" algn="l"/>
              </a:tabLst>
            </a:pPr>
            <a:r>
              <a:rPr lang="en-US" sz="2000" spc="10" dirty="0">
                <a:latin typeface="Times New Roman"/>
                <a:cs typeface="Times New Roman"/>
              </a:rPr>
              <a:t>This</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however</a:t>
            </a:r>
            <a:r>
              <a:rPr lang="en-US" sz="2000" spc="-40" dirty="0">
                <a:latin typeface="Times New Roman"/>
                <a:cs typeface="Times New Roman"/>
              </a:rPr>
              <a:t> </a:t>
            </a:r>
            <a:r>
              <a:rPr lang="en-US" sz="2000" dirty="0">
                <a:latin typeface="Times New Roman"/>
                <a:cs typeface="Times New Roman"/>
              </a:rPr>
              <a:t>justified</a:t>
            </a:r>
            <a:r>
              <a:rPr lang="en-US" sz="2000" spc="35" dirty="0">
                <a:latin typeface="Times New Roman"/>
                <a:cs typeface="Times New Roman"/>
              </a:rPr>
              <a:t> </a:t>
            </a:r>
            <a:r>
              <a:rPr lang="en-US" sz="2000" spc="15" dirty="0">
                <a:latin typeface="Times New Roman"/>
                <a:cs typeface="Times New Roman"/>
              </a:rPr>
              <a:t>by</a:t>
            </a:r>
            <a:r>
              <a:rPr lang="en-US" sz="2000" spc="-15" dirty="0">
                <a:latin typeface="Times New Roman"/>
                <a:cs typeface="Times New Roman"/>
              </a:rPr>
              <a:t> </a:t>
            </a:r>
            <a:r>
              <a:rPr lang="en-US" sz="2000" spc="1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fact</a:t>
            </a:r>
            <a:r>
              <a:rPr lang="en-US" sz="2000" spc="20" dirty="0">
                <a:latin typeface="Times New Roman"/>
                <a:cs typeface="Times New Roman"/>
              </a:rPr>
              <a:t> </a:t>
            </a:r>
            <a:r>
              <a:rPr lang="en-US" sz="2000" spc="10" dirty="0">
                <a:latin typeface="Times New Roman"/>
                <a:cs typeface="Times New Roman"/>
              </a:rPr>
              <a:t>that</a:t>
            </a:r>
            <a:r>
              <a:rPr lang="en-US" sz="2000" spc="-5" dirty="0">
                <a:latin typeface="Times New Roman"/>
                <a:cs typeface="Times New Roman"/>
              </a:rPr>
              <a:t> </a:t>
            </a:r>
            <a:r>
              <a:rPr lang="en-US" sz="2000" spc="15" dirty="0">
                <a:latin typeface="Times New Roman"/>
                <a:cs typeface="Times New Roman"/>
              </a:rPr>
              <a:t>NoSQL</a:t>
            </a:r>
            <a:r>
              <a:rPr lang="en-US" sz="2000" spc="-70" dirty="0">
                <a:latin typeface="Times New Roman"/>
                <a:cs typeface="Times New Roman"/>
              </a:rPr>
              <a:t> </a:t>
            </a:r>
            <a:r>
              <a:rPr lang="en-US" sz="2000" spc="10" dirty="0">
                <a:latin typeface="Times New Roman"/>
                <a:cs typeface="Times New Roman"/>
              </a:rPr>
              <a:t>data</a:t>
            </a:r>
            <a:r>
              <a:rPr lang="en-US" sz="2000" spc="-25" dirty="0">
                <a:latin typeface="Times New Roman"/>
                <a:cs typeface="Times New Roman"/>
              </a:rPr>
              <a:t> </a:t>
            </a:r>
            <a:r>
              <a:rPr lang="en-US" sz="2000" spc="10" dirty="0">
                <a:latin typeface="Times New Roman"/>
                <a:cs typeface="Times New Roman"/>
              </a:rPr>
              <a:t>models</a:t>
            </a:r>
            <a:r>
              <a:rPr lang="en-US" sz="2000" spc="20" dirty="0">
                <a:latin typeface="Times New Roman"/>
                <a:cs typeface="Times New Roman"/>
              </a:rPr>
              <a:t> </a:t>
            </a:r>
            <a:r>
              <a:rPr lang="en-US" sz="2000" spc="15" dirty="0">
                <a:latin typeface="Times New Roman"/>
                <a:cs typeface="Times New Roman"/>
              </a:rPr>
              <a:t>and </a:t>
            </a:r>
            <a:r>
              <a:rPr lang="en-US" sz="2000" spc="-585" dirty="0">
                <a:latin typeface="Times New Roman"/>
                <a:cs typeface="Times New Roman"/>
              </a:rPr>
              <a:t> </a:t>
            </a:r>
            <a:r>
              <a:rPr lang="en-US" sz="2000" spc="10" dirty="0">
                <a:latin typeface="Times New Roman"/>
                <a:cs typeface="Times New Roman"/>
              </a:rPr>
              <a:t>technologies</a:t>
            </a:r>
            <a:r>
              <a:rPr lang="en-US" sz="2000" spc="-55" dirty="0">
                <a:latin typeface="Times New Roman"/>
                <a:cs typeface="Times New Roman"/>
              </a:rPr>
              <a:t> </a:t>
            </a:r>
            <a:r>
              <a:rPr lang="en-US" sz="2000" spc="10" dirty="0">
                <a:latin typeface="Times New Roman"/>
                <a:cs typeface="Times New Roman"/>
              </a:rPr>
              <a:t>are</a:t>
            </a:r>
            <a:r>
              <a:rPr lang="en-US" sz="2000" dirty="0">
                <a:latin typeface="Times New Roman"/>
                <a:cs typeface="Times New Roman"/>
              </a:rPr>
              <a:t> still</a:t>
            </a:r>
            <a:r>
              <a:rPr lang="en-US" sz="2000" spc="20"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their infancy</a:t>
            </a:r>
            <a:endParaRPr lang="en-US" sz="2000" dirty="0">
              <a:latin typeface="Times New Roman"/>
              <a:cs typeface="Times New Roman"/>
            </a:endParaRPr>
          </a:p>
          <a:p>
            <a:pPr marL="390525" marR="305435" indent="-378460" algn="just">
              <a:lnSpc>
                <a:spcPct val="91000"/>
              </a:lnSpc>
              <a:spcBef>
                <a:spcPts val="520"/>
              </a:spcBef>
              <a:buChar char="•"/>
              <a:tabLst>
                <a:tab pos="390525" algn="l"/>
                <a:tab pos="391160" algn="l"/>
              </a:tabLst>
            </a:pPr>
            <a:r>
              <a:rPr lang="en-US" sz="2000" spc="15" dirty="0">
                <a:latin typeface="Times New Roman"/>
                <a:cs typeface="Times New Roman"/>
              </a:rPr>
              <a:t>Methodologies </a:t>
            </a:r>
            <a:r>
              <a:rPr lang="en-US" sz="2000" spc="10" dirty="0">
                <a:latin typeface="Times New Roman"/>
                <a:cs typeface="Times New Roman"/>
              </a:rPr>
              <a:t>need thus </a:t>
            </a:r>
            <a:r>
              <a:rPr lang="en-US" sz="2000" spc="5" dirty="0">
                <a:latin typeface="Times New Roman"/>
                <a:cs typeface="Times New Roman"/>
              </a:rPr>
              <a:t>to </a:t>
            </a:r>
            <a:r>
              <a:rPr lang="en-US" sz="2000" spc="15" dirty="0">
                <a:latin typeface="Times New Roman"/>
                <a:cs typeface="Times New Roman"/>
              </a:rPr>
              <a:t>be </a:t>
            </a:r>
            <a:r>
              <a:rPr lang="en-US" sz="2000" spc="10" dirty="0">
                <a:latin typeface="Times New Roman"/>
                <a:cs typeface="Times New Roman"/>
              </a:rPr>
              <a:t>devised </a:t>
            </a:r>
            <a:r>
              <a:rPr lang="en-US" sz="2000" spc="5" dirty="0">
                <a:latin typeface="Times New Roman"/>
                <a:cs typeface="Times New Roman"/>
              </a:rPr>
              <a:t>to </a:t>
            </a:r>
            <a:r>
              <a:rPr lang="en-US" sz="2000" spc="10" dirty="0">
                <a:latin typeface="Times New Roman"/>
                <a:cs typeface="Times New Roman"/>
              </a:rPr>
              <a:t>both </a:t>
            </a:r>
            <a:r>
              <a:rPr lang="en-US" sz="2000" spc="5" dirty="0">
                <a:latin typeface="Times New Roman"/>
                <a:cs typeface="Times New Roman"/>
              </a:rPr>
              <a:t>(</a:t>
            </a:r>
            <a:r>
              <a:rPr lang="en-US" sz="2000" spc="5" dirty="0" err="1">
                <a:latin typeface="Times New Roman"/>
                <a:cs typeface="Times New Roman"/>
              </a:rPr>
              <a:t>i</a:t>
            </a:r>
            <a:r>
              <a:rPr lang="en-US" sz="2000" spc="5" dirty="0">
                <a:latin typeface="Times New Roman"/>
                <a:cs typeface="Times New Roman"/>
              </a:rPr>
              <a:t>) </a:t>
            </a:r>
            <a:r>
              <a:rPr lang="en-US" sz="2000" spc="10" dirty="0">
                <a:latin typeface="Times New Roman"/>
                <a:cs typeface="Times New Roman"/>
              </a:rPr>
              <a:t>model data </a:t>
            </a:r>
            <a:r>
              <a:rPr lang="en-US" sz="2000" spc="5" dirty="0">
                <a:latin typeface="Times New Roman"/>
                <a:cs typeface="Times New Roman"/>
              </a:rPr>
              <a:t>(e.g., </a:t>
            </a:r>
            <a:r>
              <a:rPr lang="en-US" sz="2000" spc="-585" dirty="0">
                <a:latin typeface="Times New Roman"/>
                <a:cs typeface="Times New Roman"/>
              </a:rPr>
              <a:t> </a:t>
            </a:r>
            <a:r>
              <a:rPr lang="en-US" sz="2000" spc="10" dirty="0">
                <a:latin typeface="Times New Roman"/>
                <a:cs typeface="Times New Roman"/>
              </a:rPr>
              <a:t>decide the form </a:t>
            </a:r>
            <a:r>
              <a:rPr lang="en-US" sz="2000" spc="15" dirty="0">
                <a:latin typeface="Times New Roman"/>
                <a:cs typeface="Times New Roman"/>
              </a:rPr>
              <a:t>of </a:t>
            </a:r>
            <a:r>
              <a:rPr lang="en-US" sz="2000" b="1" spc="10" dirty="0">
                <a:latin typeface="Times New Roman"/>
                <a:cs typeface="Times New Roman"/>
              </a:rPr>
              <a:t>aggregates</a:t>
            </a:r>
            <a:r>
              <a:rPr lang="en-US" sz="2000" spc="10" dirty="0">
                <a:latin typeface="Times New Roman"/>
                <a:cs typeface="Times New Roman"/>
              </a:rPr>
              <a:t> </a:t>
            </a:r>
            <a:r>
              <a:rPr lang="en-US" sz="2000" spc="5" dirty="0">
                <a:latin typeface="Times New Roman"/>
                <a:cs typeface="Times New Roman"/>
              </a:rPr>
              <a:t>in </a:t>
            </a:r>
            <a:r>
              <a:rPr lang="en-US" sz="2000" spc="10" dirty="0">
                <a:latin typeface="Times New Roman"/>
                <a:cs typeface="Times New Roman"/>
              </a:rPr>
              <a:t>aggregate </a:t>
            </a:r>
            <a:r>
              <a:rPr lang="en-US" sz="2000" spc="5" dirty="0">
                <a:latin typeface="Times New Roman"/>
                <a:cs typeface="Times New Roman"/>
              </a:rPr>
              <a:t>DBs), </a:t>
            </a:r>
            <a:r>
              <a:rPr lang="en-US" sz="2000" spc="15" dirty="0">
                <a:latin typeface="Times New Roman"/>
                <a:cs typeface="Times New Roman"/>
              </a:rPr>
              <a:t>and </a:t>
            </a:r>
            <a:r>
              <a:rPr lang="en-US" sz="2000" spc="5" dirty="0">
                <a:latin typeface="Times New Roman"/>
                <a:cs typeface="Times New Roman"/>
              </a:rPr>
              <a:t>(ii) distribute </a:t>
            </a:r>
            <a:r>
              <a:rPr lang="en-US" sz="2000" spc="-585" dirty="0">
                <a:latin typeface="Times New Roman"/>
                <a:cs typeface="Times New Roman"/>
              </a:rPr>
              <a:t> </a:t>
            </a:r>
            <a:r>
              <a:rPr lang="en-US" sz="2000" spc="10" dirty="0">
                <a:latin typeface="Times New Roman"/>
                <a:cs typeface="Times New Roman"/>
              </a:rPr>
              <a:t>data </a:t>
            </a:r>
            <a:r>
              <a:rPr lang="en-US" sz="2000" spc="15" dirty="0">
                <a:latin typeface="Times New Roman"/>
                <a:cs typeface="Times New Roman"/>
              </a:rPr>
              <a:t>on </a:t>
            </a:r>
            <a:r>
              <a:rPr lang="en-US" sz="2000" spc="10" dirty="0">
                <a:latin typeface="Times New Roman"/>
                <a:cs typeface="Times New Roman"/>
              </a:rPr>
              <a:t>a </a:t>
            </a:r>
            <a:r>
              <a:rPr lang="en-US" sz="2000" spc="5" dirty="0">
                <a:latin typeface="Times New Roman"/>
                <a:cs typeface="Times New Roman"/>
              </a:rPr>
              <a:t>cluster (in this respect, </a:t>
            </a:r>
            <a:r>
              <a:rPr lang="en-US" sz="2000" spc="10" dirty="0">
                <a:latin typeface="Times New Roman"/>
                <a:cs typeface="Times New Roman"/>
              </a:rPr>
              <a:t>we notice that </a:t>
            </a:r>
            <a:r>
              <a:rPr lang="en-US" sz="2000" spc="15" dirty="0">
                <a:latin typeface="Times New Roman"/>
                <a:cs typeface="Times New Roman"/>
              </a:rPr>
              <a:t>no </a:t>
            </a:r>
            <a:r>
              <a:rPr lang="en-US" sz="2000" spc="10" dirty="0">
                <a:latin typeface="Times New Roman"/>
                <a:cs typeface="Times New Roman"/>
              </a:rPr>
              <a:t>consolidated </a:t>
            </a:r>
            <a:r>
              <a:rPr lang="en-US" sz="2000" spc="15" dirty="0">
                <a:latin typeface="Times New Roman"/>
                <a:cs typeface="Times New Roman"/>
              </a:rPr>
              <a:t> </a:t>
            </a:r>
            <a:r>
              <a:rPr lang="en-US" sz="2000" spc="10" dirty="0">
                <a:latin typeface="Times New Roman"/>
                <a:cs typeface="Times New Roman"/>
              </a:rPr>
              <a:t>methodologies </a:t>
            </a:r>
            <a:r>
              <a:rPr lang="en-US" sz="2000" spc="5" dirty="0">
                <a:latin typeface="Times New Roman"/>
                <a:cs typeface="Times New Roman"/>
              </a:rPr>
              <a:t>exist </a:t>
            </a:r>
            <a:r>
              <a:rPr lang="en-US" sz="2000" spc="10" dirty="0">
                <a:latin typeface="Times New Roman"/>
                <a:cs typeface="Times New Roman"/>
              </a:rPr>
              <a:t>even </a:t>
            </a:r>
            <a:r>
              <a:rPr lang="en-US" sz="2000" spc="5" dirty="0">
                <a:latin typeface="Times New Roman"/>
                <a:cs typeface="Times New Roman"/>
              </a:rPr>
              <a:t>for </a:t>
            </a:r>
            <a:r>
              <a:rPr lang="en-US" sz="2000" spc="10" dirty="0">
                <a:latin typeface="Times New Roman"/>
                <a:cs typeface="Times New Roman"/>
              </a:rPr>
              <a:t>distributing relational databases </a:t>
            </a:r>
            <a:r>
              <a:rPr lang="en-US" sz="2000" spc="15" dirty="0">
                <a:latin typeface="Times New Roman"/>
                <a:cs typeface="Times New Roman"/>
              </a:rPr>
              <a:t>over </a:t>
            </a:r>
            <a:r>
              <a:rPr lang="en-US" sz="2000" spc="20" dirty="0">
                <a:latin typeface="Times New Roman"/>
                <a:cs typeface="Times New Roman"/>
              </a:rPr>
              <a:t> </a:t>
            </a:r>
            <a:r>
              <a:rPr lang="en-US" sz="2000" spc="10" dirty="0">
                <a:latin typeface="Times New Roman"/>
                <a:cs typeface="Times New Roman"/>
              </a:rPr>
              <a:t>several</a:t>
            </a:r>
            <a:r>
              <a:rPr lang="en-US" sz="2000" spc="-35" dirty="0">
                <a:latin typeface="Times New Roman"/>
                <a:cs typeface="Times New Roman"/>
              </a:rPr>
              <a:t> </a:t>
            </a:r>
            <a:r>
              <a:rPr lang="en-US" sz="2000" spc="10" dirty="0">
                <a:latin typeface="Times New Roman"/>
                <a:cs typeface="Times New Roman"/>
              </a:rPr>
              <a:t>storage</a:t>
            </a:r>
            <a:r>
              <a:rPr lang="en-US" sz="2000" dirty="0">
                <a:latin typeface="Times New Roman"/>
                <a:cs typeface="Times New Roman"/>
              </a:rPr>
              <a:t> </a:t>
            </a:r>
            <a:r>
              <a:rPr lang="en-US" sz="2000" spc="15" dirty="0">
                <a:latin typeface="Times New Roman"/>
                <a:cs typeface="Times New Roman"/>
              </a:rPr>
              <a:t>nodes</a:t>
            </a:r>
            <a:r>
              <a:rPr lang="en-US" sz="2000" spc="-35"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a:t>
            </a:r>
            <a:r>
              <a:rPr lang="en-US" sz="2000" dirty="0">
                <a:latin typeface="Times New Roman"/>
                <a:cs typeface="Times New Roman"/>
              </a:rPr>
              <a:t> </a:t>
            </a:r>
            <a:r>
              <a:rPr lang="en-US" sz="2000" spc="10" dirty="0">
                <a:latin typeface="Times New Roman"/>
                <a:cs typeface="Times New Roman"/>
              </a:rPr>
              <a:t>network)</a:t>
            </a:r>
            <a:endParaRPr lang="en-US" sz="2000" dirty="0">
              <a:latin typeface="Times New Roman"/>
              <a:cs typeface="Times New Roman"/>
            </a:endParaRPr>
          </a:p>
          <a:p>
            <a:pPr marL="390525" marR="315595" indent="-378460" algn="just">
              <a:lnSpc>
                <a:spcPts val="2620"/>
              </a:lnSpc>
              <a:spcBef>
                <a:spcPts val="640"/>
              </a:spcBef>
              <a:buChar char="•"/>
              <a:tabLst>
                <a:tab pos="390525" algn="l"/>
                <a:tab pos="391160" algn="l"/>
              </a:tabLst>
            </a:pPr>
            <a:r>
              <a:rPr lang="en-US" sz="2000" spc="10" dirty="0">
                <a:latin typeface="Times New Roman"/>
                <a:cs typeface="Times New Roman"/>
              </a:rPr>
              <a:t>In what </a:t>
            </a:r>
            <a:r>
              <a:rPr lang="en-US" sz="2000" spc="5" dirty="0">
                <a:latin typeface="Times New Roman"/>
                <a:cs typeface="Times New Roman"/>
              </a:rPr>
              <a:t>follows </a:t>
            </a:r>
            <a:r>
              <a:rPr lang="en-US" sz="2000" spc="10" dirty="0">
                <a:latin typeface="Times New Roman"/>
                <a:cs typeface="Times New Roman"/>
              </a:rPr>
              <a:t>we </a:t>
            </a:r>
            <a:r>
              <a:rPr lang="en-US" sz="2000" dirty="0">
                <a:latin typeface="Times New Roman"/>
                <a:cs typeface="Times New Roman"/>
              </a:rPr>
              <a:t>limit </a:t>
            </a:r>
            <a:r>
              <a:rPr lang="en-US" sz="2000" spc="5" dirty="0">
                <a:latin typeface="Times New Roman"/>
                <a:cs typeface="Times New Roman"/>
              </a:rPr>
              <a:t>to </a:t>
            </a:r>
            <a:r>
              <a:rPr lang="en-US" sz="2000" spc="10" dirty="0">
                <a:latin typeface="Times New Roman"/>
                <a:cs typeface="Times New Roman"/>
              </a:rPr>
              <a:t>present </a:t>
            </a:r>
            <a:r>
              <a:rPr lang="en-US" sz="2000" spc="5" dirty="0">
                <a:latin typeface="Times New Roman"/>
                <a:cs typeface="Times New Roman"/>
              </a:rPr>
              <a:t>some </a:t>
            </a:r>
            <a:r>
              <a:rPr lang="en-US" sz="2000" spc="10" dirty="0">
                <a:latin typeface="Times New Roman"/>
                <a:cs typeface="Times New Roman"/>
              </a:rPr>
              <a:t>general considerations </a:t>
            </a:r>
            <a:r>
              <a:rPr lang="en-US" sz="2000" spc="15" dirty="0">
                <a:latin typeface="Times New Roman"/>
                <a:cs typeface="Times New Roman"/>
              </a:rPr>
              <a:t>on </a:t>
            </a:r>
            <a:r>
              <a:rPr lang="en-US" sz="2000" spc="-585" dirty="0">
                <a:latin typeface="Times New Roman"/>
                <a:cs typeface="Times New Roman"/>
              </a:rPr>
              <a:t> </a:t>
            </a:r>
            <a:r>
              <a:rPr lang="en-US" sz="2000" spc="10" dirty="0">
                <a:latin typeface="Times New Roman"/>
                <a:cs typeface="Times New Roman"/>
              </a:rPr>
              <a:t>data</a:t>
            </a:r>
            <a:r>
              <a:rPr lang="en-US" sz="2000" spc="-5" dirty="0">
                <a:latin typeface="Times New Roman"/>
                <a:cs typeface="Times New Roman"/>
              </a:rPr>
              <a:t> </a:t>
            </a:r>
            <a:r>
              <a:rPr lang="en-US" sz="2000" spc="10" dirty="0">
                <a:latin typeface="Times New Roman"/>
                <a:cs typeface="Times New Roman"/>
              </a:rPr>
              <a:t>modeling</a:t>
            </a:r>
            <a:r>
              <a:rPr lang="en-US" sz="2000" spc="-15"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the</a:t>
            </a:r>
            <a:r>
              <a:rPr lang="en-US" sz="2000" dirty="0">
                <a:latin typeface="Times New Roman"/>
                <a:cs typeface="Times New Roman"/>
              </a:rPr>
              <a:t> </a:t>
            </a:r>
            <a:r>
              <a:rPr lang="en-US" sz="2000" spc="10" dirty="0">
                <a:latin typeface="Times New Roman"/>
                <a:cs typeface="Times New Roman"/>
              </a:rPr>
              <a:t>help</a:t>
            </a:r>
            <a:r>
              <a:rPr lang="en-US" sz="2000" spc="-15" dirty="0">
                <a:latin typeface="Times New Roman"/>
                <a:cs typeface="Times New Roman"/>
              </a:rPr>
              <a:t> </a:t>
            </a:r>
            <a:r>
              <a:rPr lang="en-US" sz="2000" spc="15" dirty="0">
                <a:latin typeface="Times New Roman"/>
                <a:cs typeface="Times New Roman"/>
              </a:rPr>
              <a:t>of</a:t>
            </a:r>
            <a:r>
              <a:rPr lang="en-US" sz="2000" spc="5" dirty="0">
                <a:latin typeface="Times New Roman"/>
                <a:cs typeface="Times New Roman"/>
              </a:rPr>
              <a:t> </a:t>
            </a:r>
            <a:r>
              <a:rPr lang="en-US" sz="2000" spc="10" dirty="0">
                <a:latin typeface="Times New Roman"/>
                <a:cs typeface="Times New Roman"/>
              </a:rPr>
              <a:t>an</a:t>
            </a:r>
            <a:r>
              <a:rPr lang="en-US" sz="2000" spc="5" dirty="0">
                <a:latin typeface="Times New Roman"/>
                <a:cs typeface="Times New Roman"/>
              </a:rPr>
              <a:t> </a:t>
            </a:r>
            <a:r>
              <a:rPr lang="en-US" sz="2000" spc="10" dirty="0">
                <a:latin typeface="Times New Roman"/>
                <a:cs typeface="Times New Roman"/>
              </a:rPr>
              <a:t>example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755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Modelling for Data access</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529213" y="901222"/>
            <a:ext cx="8681602" cy="5373266"/>
          </a:xfrm>
          <a:prstGeom prst="rect">
            <a:avLst/>
          </a:prstGeom>
        </p:spPr>
        <p:txBody>
          <a:bodyPr wrap="square">
            <a:spAutoFit/>
          </a:bodyPr>
          <a:lstStyle/>
          <a:p>
            <a:pPr marL="210820" marR="5080" indent="-198120" algn="just">
              <a:lnSpc>
                <a:spcPts val="2380"/>
              </a:lnSpc>
              <a:spcBef>
                <a:spcPts val="405"/>
              </a:spcBef>
              <a:buChar char="•"/>
              <a:tabLst>
                <a:tab pos="210820" algn="l"/>
              </a:tabLst>
            </a:pPr>
            <a:r>
              <a:rPr lang="en-US" sz="2000" dirty="0">
                <a:latin typeface="Times New Roman"/>
                <a:cs typeface="Times New Roman"/>
              </a:rPr>
              <a:t>When modeling</a:t>
            </a:r>
            <a:r>
              <a:rPr lang="en-US" sz="2000" spc="-25"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spc="-5" dirty="0">
                <a:latin typeface="Times New Roman"/>
                <a:cs typeface="Times New Roman"/>
              </a:rPr>
              <a:t>aggregates</a:t>
            </a:r>
            <a:r>
              <a:rPr lang="en-US" sz="2000" spc="5" dirty="0">
                <a:latin typeface="Times New Roman"/>
                <a:cs typeface="Times New Roman"/>
              </a:rPr>
              <a:t> </a:t>
            </a:r>
            <a:r>
              <a:rPr lang="en-US" sz="2000" spc="-5" dirty="0">
                <a:latin typeface="Times New Roman"/>
                <a:cs typeface="Times New Roman"/>
              </a:rPr>
              <a:t>we</a:t>
            </a:r>
            <a:r>
              <a:rPr lang="en-US" sz="2000" spc="30" dirty="0">
                <a:latin typeface="Times New Roman"/>
                <a:cs typeface="Times New Roman"/>
              </a:rPr>
              <a:t> </a:t>
            </a:r>
            <a:r>
              <a:rPr lang="en-US" sz="2000" dirty="0">
                <a:latin typeface="Times New Roman"/>
                <a:cs typeface="Times New Roman"/>
              </a:rPr>
              <a:t>need</a:t>
            </a:r>
            <a:r>
              <a:rPr lang="en-US" sz="2000" spc="-25" dirty="0">
                <a:latin typeface="Times New Roman"/>
                <a:cs typeface="Times New Roman"/>
              </a:rPr>
              <a:t> </a:t>
            </a:r>
            <a:r>
              <a:rPr lang="en-US" sz="2000" spc="5" dirty="0">
                <a:latin typeface="Times New Roman"/>
                <a:cs typeface="Times New Roman"/>
              </a:rPr>
              <a:t>to consider</a:t>
            </a:r>
            <a:r>
              <a:rPr lang="en-US" sz="2000" spc="-65" dirty="0">
                <a:latin typeface="Times New Roman"/>
                <a:cs typeface="Times New Roman"/>
              </a:rPr>
              <a:t> </a:t>
            </a:r>
            <a:r>
              <a:rPr lang="en-US" sz="2000" dirty="0">
                <a:solidFill>
                  <a:srgbClr val="FF0000"/>
                </a:solidFill>
                <a:latin typeface="Times New Roman"/>
                <a:cs typeface="Times New Roman"/>
              </a:rPr>
              <a:t>how</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the</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data</a:t>
            </a:r>
            <a:r>
              <a:rPr lang="en-US" sz="2000" spc="-20" dirty="0">
                <a:solidFill>
                  <a:srgbClr val="FF0000"/>
                </a:solidFill>
                <a:latin typeface="Times New Roman"/>
                <a:cs typeface="Times New Roman"/>
              </a:rPr>
              <a:t> </a:t>
            </a:r>
            <a:r>
              <a:rPr lang="en-US" sz="2000" spc="5" dirty="0">
                <a:solidFill>
                  <a:srgbClr val="FF0000"/>
                </a:solidFill>
                <a:latin typeface="Times New Roman"/>
                <a:cs typeface="Times New Roman"/>
              </a:rPr>
              <a:t>is</a:t>
            </a:r>
            <a:r>
              <a:rPr lang="en-US" sz="2000" spc="-15" dirty="0">
                <a:solidFill>
                  <a:srgbClr val="FF0000"/>
                </a:solidFill>
                <a:latin typeface="Times New Roman"/>
                <a:cs typeface="Times New Roman"/>
              </a:rPr>
              <a:t> </a:t>
            </a:r>
            <a:r>
              <a:rPr lang="en-US" sz="2000" dirty="0">
                <a:solidFill>
                  <a:srgbClr val="FF0000"/>
                </a:solidFill>
                <a:latin typeface="Times New Roman"/>
                <a:cs typeface="Times New Roman"/>
              </a:rPr>
              <a:t>going </a:t>
            </a:r>
            <a:r>
              <a:rPr lang="en-US" sz="2000" spc="5" dirty="0">
                <a:solidFill>
                  <a:srgbClr val="FF0000"/>
                </a:solidFill>
                <a:latin typeface="Times New Roman"/>
                <a:cs typeface="Times New Roman"/>
              </a:rPr>
              <a:t>to </a:t>
            </a:r>
            <a:r>
              <a:rPr lang="en-US" sz="2000" spc="-535" dirty="0">
                <a:solidFill>
                  <a:srgbClr val="FF0000"/>
                </a:solidFill>
                <a:latin typeface="Times New Roman"/>
                <a:cs typeface="Times New Roman"/>
              </a:rPr>
              <a:t> </a:t>
            </a:r>
            <a:r>
              <a:rPr lang="en-US" sz="2000" dirty="0">
                <a:solidFill>
                  <a:srgbClr val="FF0000"/>
                </a:solidFill>
                <a:latin typeface="Times New Roman"/>
                <a:cs typeface="Times New Roman"/>
              </a:rPr>
              <a:t>be</a:t>
            </a:r>
            <a:r>
              <a:rPr lang="en-US" sz="2000" spc="5" dirty="0">
                <a:solidFill>
                  <a:srgbClr val="FF0000"/>
                </a:solidFill>
                <a:latin typeface="Times New Roman"/>
                <a:cs typeface="Times New Roman"/>
              </a:rPr>
              <a:t> </a:t>
            </a:r>
            <a:r>
              <a:rPr lang="en-US" sz="2000" dirty="0">
                <a:solidFill>
                  <a:srgbClr val="FF0000"/>
                </a:solidFill>
                <a:latin typeface="Times New Roman"/>
                <a:cs typeface="Times New Roman"/>
              </a:rPr>
              <a:t>read</a:t>
            </a:r>
            <a:r>
              <a:rPr lang="en-US" sz="2000" spc="-20" dirty="0">
                <a:solidFill>
                  <a:srgbClr val="FF0000"/>
                </a:solidFill>
                <a:latin typeface="Times New Roman"/>
                <a:cs typeface="Times New Roman"/>
              </a:rPr>
              <a:t> </a:t>
            </a:r>
            <a:r>
              <a:rPr lang="en-US" sz="2000" dirty="0">
                <a:latin typeface="Times New Roman"/>
                <a:cs typeface="Times New Roman"/>
              </a:rPr>
              <a:t>(and</a:t>
            </a:r>
            <a:r>
              <a:rPr lang="en-US" sz="2000" spc="-25" dirty="0">
                <a:latin typeface="Times New Roman"/>
                <a:cs typeface="Times New Roman"/>
              </a:rPr>
              <a:t> </a:t>
            </a:r>
            <a:r>
              <a:rPr lang="en-US" sz="2000" dirty="0">
                <a:latin typeface="Times New Roman"/>
                <a:cs typeface="Times New Roman"/>
              </a:rPr>
              <a:t>what</a:t>
            </a:r>
            <a:r>
              <a:rPr lang="en-US" sz="2000" spc="15" dirty="0">
                <a:latin typeface="Times New Roman"/>
                <a:cs typeface="Times New Roman"/>
              </a:rPr>
              <a:t> </a:t>
            </a:r>
            <a:r>
              <a:rPr lang="en-US" sz="2000" spc="5" dirty="0">
                <a:latin typeface="Times New Roman"/>
                <a:cs typeface="Times New Roman"/>
              </a:rPr>
              <a:t>are</a:t>
            </a:r>
            <a:r>
              <a:rPr lang="en-US" sz="2000" spc="-2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side</a:t>
            </a:r>
            <a:r>
              <a:rPr lang="en-US" sz="2000" spc="-45" dirty="0">
                <a:latin typeface="Times New Roman"/>
                <a:cs typeface="Times New Roman"/>
              </a:rPr>
              <a:t> </a:t>
            </a:r>
            <a:r>
              <a:rPr lang="en-US" sz="2000" spc="-5" dirty="0">
                <a:latin typeface="Times New Roman"/>
                <a:cs typeface="Times New Roman"/>
              </a:rPr>
              <a:t>effects</a:t>
            </a:r>
            <a:r>
              <a:rPr lang="en-US" sz="2000" spc="-40"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dirty="0">
                <a:latin typeface="Times New Roman"/>
                <a:cs typeface="Times New Roman"/>
              </a:rPr>
              <a:t>chosen</a:t>
            </a:r>
            <a:r>
              <a:rPr lang="en-US" sz="2000" spc="-20" dirty="0">
                <a:latin typeface="Times New Roman"/>
                <a:cs typeface="Times New Roman"/>
              </a:rPr>
              <a:t> </a:t>
            </a:r>
            <a:r>
              <a:rPr lang="en-US" sz="2000" spc="-5" dirty="0">
                <a:latin typeface="Times New Roman"/>
                <a:cs typeface="Times New Roman"/>
              </a:rPr>
              <a:t>aggregates)</a:t>
            </a:r>
            <a:endParaRPr lang="en-US" sz="2000" dirty="0">
              <a:latin typeface="Times New Roman"/>
              <a:cs typeface="Times New Roman"/>
            </a:endParaRPr>
          </a:p>
          <a:p>
            <a:pPr marL="210820" marR="304165" indent="-198120" algn="just">
              <a:lnSpc>
                <a:spcPts val="2400"/>
              </a:lnSpc>
              <a:spcBef>
                <a:spcPts val="500"/>
              </a:spcBef>
              <a:buFont typeface="Times New Roman"/>
              <a:buChar char="•"/>
              <a:tabLst>
                <a:tab pos="210820" algn="l"/>
              </a:tabLst>
            </a:pPr>
            <a:r>
              <a:rPr lang="en-US" sz="2000" b="1" dirty="0">
                <a:latin typeface="Times New Roman"/>
                <a:cs typeface="Times New Roman"/>
              </a:rPr>
              <a:t>Example:</a:t>
            </a:r>
            <a:r>
              <a:rPr lang="en-US" sz="2000" b="1" spc="10" dirty="0">
                <a:latin typeface="Times New Roman"/>
                <a:cs typeface="Times New Roman"/>
              </a:rPr>
              <a:t> </a:t>
            </a:r>
            <a:r>
              <a:rPr lang="en-US" sz="2000" dirty="0">
                <a:latin typeface="Times New Roman"/>
                <a:cs typeface="Times New Roman"/>
              </a:rPr>
              <a:t>Let’</a:t>
            </a:r>
            <a:r>
              <a:rPr lang="en-US" sz="2000" spc="-185" dirty="0">
                <a:latin typeface="Times New Roman"/>
                <a:cs typeface="Times New Roman"/>
              </a:rPr>
              <a:t> </a:t>
            </a:r>
            <a:r>
              <a:rPr lang="en-US" sz="2000" dirty="0">
                <a:latin typeface="Times New Roman"/>
                <a:cs typeface="Times New Roman"/>
              </a:rPr>
              <a:t>s</a:t>
            </a:r>
            <a:r>
              <a:rPr lang="en-US" sz="2000" spc="-20" dirty="0">
                <a:latin typeface="Times New Roman"/>
                <a:cs typeface="Times New Roman"/>
              </a:rPr>
              <a:t> </a:t>
            </a:r>
            <a:r>
              <a:rPr lang="en-US" sz="2000" spc="5" dirty="0">
                <a:latin typeface="Times New Roman"/>
                <a:cs typeface="Times New Roman"/>
              </a:rPr>
              <a:t>start</a:t>
            </a:r>
            <a:r>
              <a:rPr lang="en-US" sz="2000" spc="-35" dirty="0">
                <a:latin typeface="Times New Roman"/>
                <a:cs typeface="Times New Roman"/>
              </a:rPr>
              <a:t> </a:t>
            </a:r>
            <a:r>
              <a:rPr lang="en-US" sz="2000" dirty="0">
                <a:latin typeface="Times New Roman"/>
                <a:cs typeface="Times New Roman"/>
              </a:rPr>
              <a:t>with</a:t>
            </a:r>
            <a:r>
              <a:rPr lang="en-US" sz="2000" spc="-2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model</a:t>
            </a:r>
            <a:r>
              <a:rPr lang="en-US" sz="2000" spc="10" dirty="0">
                <a:latin typeface="Times New Roman"/>
                <a:cs typeface="Times New Roman"/>
              </a:rPr>
              <a:t> </a:t>
            </a:r>
            <a:r>
              <a:rPr lang="en-US" sz="2000" dirty="0">
                <a:latin typeface="Times New Roman"/>
                <a:cs typeface="Times New Roman"/>
              </a:rPr>
              <a:t>where</a:t>
            </a:r>
            <a:r>
              <a:rPr lang="en-US" sz="2000" spc="10" dirty="0">
                <a:latin typeface="Times New Roman"/>
                <a:cs typeface="Times New Roman"/>
              </a:rPr>
              <a:t> </a:t>
            </a:r>
            <a:r>
              <a:rPr lang="en-US" sz="2000" spc="5" dirty="0">
                <a:latin typeface="Times New Roman"/>
                <a:cs typeface="Times New Roman"/>
              </a:rPr>
              <a:t>all</a:t>
            </a:r>
            <a:r>
              <a:rPr lang="en-US" sz="2000" spc="-4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data</a:t>
            </a:r>
            <a:r>
              <a:rPr lang="en-US" sz="2000" spc="-15" dirty="0">
                <a:latin typeface="Times New Roman"/>
                <a:cs typeface="Times New Roman"/>
              </a:rPr>
              <a:t> </a:t>
            </a:r>
            <a:r>
              <a:rPr lang="en-US" sz="2000" dirty="0">
                <a:latin typeface="Times New Roman"/>
                <a:cs typeface="Times New Roman"/>
              </a:rPr>
              <a:t>for</a:t>
            </a:r>
            <a:r>
              <a:rPr lang="en-US" sz="2000" spc="-15"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dirty="0">
                <a:latin typeface="Times New Roman"/>
                <a:cs typeface="Times New Roman"/>
              </a:rPr>
              <a:t>customer</a:t>
            </a:r>
            <a:r>
              <a:rPr lang="en-US" sz="2000" spc="-15" dirty="0">
                <a:latin typeface="Times New Roman"/>
                <a:cs typeface="Times New Roman"/>
              </a:rPr>
              <a:t> </a:t>
            </a:r>
            <a:r>
              <a:rPr lang="en-US" sz="2000" spc="5" dirty="0">
                <a:latin typeface="Times New Roman"/>
                <a:cs typeface="Times New Roman"/>
              </a:rPr>
              <a:t>is </a:t>
            </a:r>
            <a:r>
              <a:rPr lang="en-US" sz="2000" spc="-535" dirty="0">
                <a:latin typeface="Times New Roman"/>
                <a:cs typeface="Times New Roman"/>
              </a:rPr>
              <a:t> </a:t>
            </a:r>
            <a:r>
              <a:rPr lang="en-US" sz="2000" spc="-5" dirty="0">
                <a:latin typeface="Times New Roman"/>
                <a:cs typeface="Times New Roman"/>
              </a:rPr>
              <a:t>embedded</a:t>
            </a:r>
            <a:r>
              <a:rPr lang="en-US" sz="2000" spc="20" dirty="0">
                <a:latin typeface="Times New Roman"/>
                <a:cs typeface="Times New Roman"/>
              </a:rPr>
              <a:t> </a:t>
            </a:r>
            <a:r>
              <a:rPr lang="en-US" sz="2000" spc="5" dirty="0">
                <a:latin typeface="Times New Roman"/>
                <a:cs typeface="Times New Roman"/>
              </a:rPr>
              <a:t>using</a:t>
            </a:r>
            <a:r>
              <a:rPr lang="en-US" sz="2000" spc="-50" dirty="0">
                <a:latin typeface="Times New Roman"/>
                <a:cs typeface="Times New Roman"/>
              </a:rPr>
              <a:t> </a:t>
            </a:r>
            <a:r>
              <a:rPr lang="en-US" sz="2000" dirty="0">
                <a:latin typeface="Times New Roman"/>
                <a:cs typeface="Times New Roman"/>
              </a:rPr>
              <a:t>a</a:t>
            </a:r>
            <a:r>
              <a:rPr lang="en-US" sz="2000" spc="5" dirty="0">
                <a:latin typeface="Times New Roman"/>
                <a:cs typeface="Times New Roman"/>
              </a:rPr>
              <a:t> </a:t>
            </a:r>
            <a:r>
              <a:rPr lang="en-US" sz="2000" spc="-10" dirty="0">
                <a:latin typeface="Times New Roman"/>
                <a:cs typeface="Times New Roman"/>
              </a:rPr>
              <a:t>key-value</a:t>
            </a:r>
            <a:r>
              <a:rPr lang="en-US" sz="2000" spc="75" dirty="0">
                <a:latin typeface="Times New Roman"/>
                <a:cs typeface="Times New Roman"/>
              </a:rPr>
              <a:t> </a:t>
            </a:r>
            <a:r>
              <a:rPr lang="en-US" sz="2000" spc="5" dirty="0">
                <a:latin typeface="Times New Roman"/>
                <a:cs typeface="Times New Roman"/>
              </a:rPr>
              <a:t>store</a:t>
            </a:r>
            <a:endParaRPr lang="en-US" sz="2000" dirty="0">
              <a:latin typeface="Times New Roman"/>
              <a:cs typeface="Times New Roman"/>
            </a:endParaRPr>
          </a:p>
          <a:p>
            <a:pPr marL="210820" marR="5039995" indent="-198120" algn="just">
              <a:lnSpc>
                <a:spcPts val="2380"/>
              </a:lnSpc>
              <a:spcBef>
                <a:spcPts val="1820"/>
              </a:spcBef>
              <a:buChar char="•"/>
              <a:tabLst>
                <a:tab pos="210820" algn="l"/>
              </a:tabLst>
            </a:pPr>
            <a:r>
              <a:rPr lang="en-US" sz="2000" spc="5" dirty="0">
                <a:latin typeface="Times New Roman"/>
                <a:cs typeface="Times New Roman"/>
              </a:rPr>
              <a:t>The application </a:t>
            </a:r>
            <a:r>
              <a:rPr lang="en-US" sz="2000" dirty="0">
                <a:latin typeface="Times New Roman"/>
                <a:cs typeface="Times New Roman"/>
              </a:rPr>
              <a:t>can read </a:t>
            </a:r>
            <a:r>
              <a:rPr lang="en-US" sz="2000" spc="5" dirty="0">
                <a:latin typeface="Times New Roman"/>
                <a:cs typeface="Times New Roman"/>
              </a:rPr>
              <a:t>the </a:t>
            </a:r>
            <a:r>
              <a:rPr lang="en-US" sz="2000" spc="10" dirty="0">
                <a:latin typeface="Times New Roman"/>
                <a:cs typeface="Times New Roman"/>
              </a:rPr>
              <a:t> </a:t>
            </a:r>
            <a:r>
              <a:rPr lang="en-US" sz="2000" dirty="0">
                <a:latin typeface="Times New Roman"/>
                <a:cs typeface="Times New Roman"/>
              </a:rPr>
              <a:t>customers information and </a:t>
            </a:r>
            <a:r>
              <a:rPr lang="en-US" sz="2000" spc="5" dirty="0">
                <a:latin typeface="Times New Roman"/>
                <a:cs typeface="Times New Roman"/>
              </a:rPr>
              <a:t>all </a:t>
            </a:r>
            <a:r>
              <a:rPr lang="en-US" sz="2000" spc="1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related</a:t>
            </a:r>
            <a:r>
              <a:rPr lang="en-US" sz="2000" spc="-80" dirty="0">
                <a:latin typeface="Times New Roman"/>
                <a:cs typeface="Times New Roman"/>
              </a:rPr>
              <a:t> </a:t>
            </a:r>
            <a:r>
              <a:rPr lang="en-US" sz="2000" spc="5" dirty="0">
                <a:latin typeface="Times New Roman"/>
                <a:cs typeface="Times New Roman"/>
              </a:rPr>
              <a:t>data</a:t>
            </a:r>
            <a:r>
              <a:rPr lang="en-US" sz="2000" spc="-30"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spc="5" dirty="0">
                <a:latin typeface="Times New Roman"/>
                <a:cs typeface="Times New Roman"/>
              </a:rPr>
              <a:t>using</a:t>
            </a:r>
            <a:r>
              <a:rPr lang="en-US" sz="2000" spc="-30" dirty="0">
                <a:latin typeface="Times New Roman"/>
                <a:cs typeface="Times New Roman"/>
              </a:rPr>
              <a:t> </a:t>
            </a:r>
            <a:r>
              <a:rPr lang="en-US" sz="2000" spc="5" dirty="0">
                <a:latin typeface="Times New Roman"/>
                <a:cs typeface="Times New Roman"/>
              </a:rPr>
              <a:t>the</a:t>
            </a:r>
            <a:r>
              <a:rPr lang="en-US" sz="2000" spc="-30" dirty="0">
                <a:latin typeface="Times New Roman"/>
                <a:cs typeface="Times New Roman"/>
              </a:rPr>
              <a:t> </a:t>
            </a:r>
            <a:r>
              <a:rPr lang="en-US" sz="2000" spc="-5" dirty="0">
                <a:latin typeface="Times New Roman"/>
                <a:cs typeface="Times New Roman"/>
              </a:rPr>
              <a:t>key</a:t>
            </a:r>
            <a:endParaRPr lang="en-US" sz="2000" dirty="0">
              <a:latin typeface="Times New Roman"/>
              <a:cs typeface="Times New Roman"/>
            </a:endParaRPr>
          </a:p>
          <a:p>
            <a:pPr>
              <a:lnSpc>
                <a:spcPct val="100000"/>
              </a:lnSpc>
              <a:buFont typeface="Times New Roman"/>
              <a:buChar char="•"/>
            </a:pPr>
            <a:endParaRPr lang="en-US" sz="2400" dirty="0">
              <a:latin typeface="Times New Roman"/>
              <a:cs typeface="Times New Roman"/>
            </a:endParaRPr>
          </a:p>
          <a:p>
            <a:pPr marL="210820" marR="5128260" indent="-198120" algn="just">
              <a:lnSpc>
                <a:spcPct val="90300"/>
              </a:lnSpc>
              <a:buChar char="•"/>
              <a:tabLst>
                <a:tab pos="210820" algn="l"/>
              </a:tabLst>
            </a:pPr>
            <a:r>
              <a:rPr lang="en-US" sz="2000" spc="-65" dirty="0">
                <a:latin typeface="Times New Roman"/>
                <a:cs typeface="Times New Roman"/>
              </a:rPr>
              <a:t>To </a:t>
            </a:r>
            <a:r>
              <a:rPr lang="en-US" sz="2000" dirty="0">
                <a:latin typeface="Times New Roman"/>
                <a:cs typeface="Times New Roman"/>
              </a:rPr>
              <a:t>read </a:t>
            </a:r>
            <a:r>
              <a:rPr lang="en-US" sz="2000" spc="5" dirty="0">
                <a:latin typeface="Times New Roman"/>
                <a:cs typeface="Times New Roman"/>
              </a:rPr>
              <a:t>the orders </a:t>
            </a:r>
            <a:r>
              <a:rPr lang="en-US" sz="2000" dirty="0">
                <a:latin typeface="Times New Roman"/>
                <a:cs typeface="Times New Roman"/>
              </a:rPr>
              <a:t>or </a:t>
            </a:r>
            <a:r>
              <a:rPr lang="en-US" sz="2000" spc="5" dirty="0">
                <a:latin typeface="Times New Roman"/>
                <a:cs typeface="Times New Roman"/>
              </a:rPr>
              <a:t>the </a:t>
            </a:r>
            <a:r>
              <a:rPr lang="en-US" sz="2000" spc="10" dirty="0">
                <a:latin typeface="Times New Roman"/>
                <a:cs typeface="Times New Roman"/>
              </a:rPr>
              <a:t> </a:t>
            </a:r>
            <a:r>
              <a:rPr lang="en-US" sz="2000" spc="5" dirty="0">
                <a:latin typeface="Times New Roman"/>
                <a:cs typeface="Times New Roman"/>
              </a:rPr>
              <a:t>products sold in </a:t>
            </a:r>
            <a:r>
              <a:rPr lang="en-US" sz="2000" dirty="0">
                <a:latin typeface="Times New Roman"/>
                <a:cs typeface="Times New Roman"/>
              </a:rPr>
              <a:t>each </a:t>
            </a:r>
            <a:r>
              <a:rPr lang="en-US" sz="2000" spc="-15" dirty="0">
                <a:latin typeface="Times New Roman"/>
                <a:cs typeface="Times New Roman"/>
              </a:rPr>
              <a:t>order, </a:t>
            </a:r>
            <a:r>
              <a:rPr lang="en-US" sz="2000" spc="5" dirty="0">
                <a:solidFill>
                  <a:srgbClr val="3265FF"/>
                </a:solidFill>
                <a:latin typeface="Times New Roman"/>
                <a:cs typeface="Times New Roman"/>
              </a:rPr>
              <a:t>the </a:t>
            </a:r>
            <a:r>
              <a:rPr lang="en-US" sz="2000" spc="-535" dirty="0">
                <a:solidFill>
                  <a:srgbClr val="3265FF"/>
                </a:solidFill>
                <a:latin typeface="Times New Roman"/>
                <a:cs typeface="Times New Roman"/>
              </a:rPr>
              <a:t> </a:t>
            </a:r>
            <a:r>
              <a:rPr lang="en-US" sz="2000" dirty="0">
                <a:solidFill>
                  <a:srgbClr val="3265FF"/>
                </a:solidFill>
                <a:latin typeface="Times New Roman"/>
                <a:cs typeface="Times New Roman"/>
              </a:rPr>
              <a:t>whole </a:t>
            </a:r>
            <a:r>
              <a:rPr lang="en-US" sz="2000" spc="5" dirty="0">
                <a:solidFill>
                  <a:srgbClr val="3265FF"/>
                </a:solidFill>
                <a:latin typeface="Times New Roman"/>
                <a:cs typeface="Times New Roman"/>
              </a:rPr>
              <a:t>object</a:t>
            </a:r>
            <a:r>
              <a:rPr lang="en-US" sz="2000" spc="-60" dirty="0">
                <a:solidFill>
                  <a:srgbClr val="3265FF"/>
                </a:solidFill>
                <a:latin typeface="Times New Roman"/>
                <a:cs typeface="Times New Roman"/>
              </a:rPr>
              <a:t> </a:t>
            </a:r>
            <a:r>
              <a:rPr lang="en-US" sz="2000" dirty="0">
                <a:solidFill>
                  <a:srgbClr val="3265FF"/>
                </a:solidFill>
                <a:latin typeface="Times New Roman"/>
                <a:cs typeface="Times New Roman"/>
              </a:rPr>
              <a:t>has</a:t>
            </a:r>
            <a:r>
              <a:rPr lang="en-US" sz="2000" spc="-20" dirty="0">
                <a:solidFill>
                  <a:srgbClr val="3265FF"/>
                </a:solidFill>
                <a:latin typeface="Times New Roman"/>
                <a:cs typeface="Times New Roman"/>
              </a:rPr>
              <a:t> </a:t>
            </a:r>
            <a:r>
              <a:rPr lang="en-US" sz="2000" spc="5" dirty="0">
                <a:solidFill>
                  <a:srgbClr val="3265FF"/>
                </a:solidFill>
                <a:latin typeface="Times New Roman"/>
                <a:cs typeface="Times New Roman"/>
              </a:rPr>
              <a:t>to</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be read</a:t>
            </a:r>
            <a:r>
              <a:rPr lang="en-US" sz="2000" spc="-25" dirty="0">
                <a:solidFill>
                  <a:srgbClr val="3265FF"/>
                </a:solidFill>
                <a:latin typeface="Times New Roman"/>
                <a:cs typeface="Times New Roman"/>
              </a:rPr>
              <a:t> </a:t>
            </a:r>
            <a:r>
              <a:rPr lang="en-US" sz="2000" dirty="0">
                <a:solidFill>
                  <a:srgbClr val="3265FF"/>
                </a:solidFill>
                <a:latin typeface="Times New Roman"/>
                <a:cs typeface="Times New Roman"/>
              </a:rPr>
              <a:t>and </a:t>
            </a:r>
            <a:r>
              <a:rPr lang="en-US" sz="2000" spc="-535" dirty="0">
                <a:solidFill>
                  <a:srgbClr val="3265FF"/>
                </a:solidFill>
                <a:latin typeface="Times New Roman"/>
                <a:cs typeface="Times New Roman"/>
              </a:rPr>
              <a:t> </a:t>
            </a:r>
            <a:r>
              <a:rPr lang="en-US" sz="2000" spc="5" dirty="0">
                <a:solidFill>
                  <a:srgbClr val="3265FF"/>
                </a:solidFill>
                <a:latin typeface="Times New Roman"/>
                <a:cs typeface="Times New Roman"/>
              </a:rPr>
              <a:t>then</a:t>
            </a:r>
            <a:r>
              <a:rPr lang="en-US" sz="2000" spc="-35" dirty="0">
                <a:solidFill>
                  <a:srgbClr val="3265FF"/>
                </a:solidFill>
                <a:latin typeface="Times New Roman"/>
                <a:cs typeface="Times New Roman"/>
              </a:rPr>
              <a:t> </a:t>
            </a:r>
            <a:r>
              <a:rPr lang="en-US" sz="2000" spc="5" dirty="0">
                <a:solidFill>
                  <a:srgbClr val="3265FF"/>
                </a:solidFill>
                <a:latin typeface="Times New Roman"/>
                <a:cs typeface="Times New Roman"/>
              </a:rPr>
              <a:t>parsed</a:t>
            </a:r>
            <a:r>
              <a:rPr lang="en-US" sz="2000" spc="-30" dirty="0">
                <a:solidFill>
                  <a:srgbClr val="3265FF"/>
                </a:solidFill>
                <a:latin typeface="Times New Roman"/>
                <a:cs typeface="Times New Roman"/>
              </a:rPr>
              <a:t> </a:t>
            </a:r>
            <a:r>
              <a:rPr lang="en-US" sz="2000" dirty="0">
                <a:solidFill>
                  <a:srgbClr val="3265FF"/>
                </a:solidFill>
                <a:latin typeface="Times New Roman"/>
                <a:cs typeface="Times New Roman"/>
              </a:rPr>
              <a:t>on</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a:t>
            </a:r>
            <a:r>
              <a:rPr lang="en-US" sz="2000" spc="-25" dirty="0">
                <a:solidFill>
                  <a:srgbClr val="3265FF"/>
                </a:solidFill>
                <a:latin typeface="Times New Roman"/>
                <a:cs typeface="Times New Roman"/>
              </a:rPr>
              <a:t> </a:t>
            </a:r>
            <a:r>
              <a:rPr lang="en-US" sz="2000" spc="5" dirty="0">
                <a:solidFill>
                  <a:srgbClr val="3265FF"/>
                </a:solidFill>
                <a:latin typeface="Times New Roman"/>
                <a:cs typeface="Times New Roman"/>
              </a:rPr>
              <a:t>client</a:t>
            </a:r>
            <a:r>
              <a:rPr lang="en-US" sz="2000" spc="-65" dirty="0">
                <a:solidFill>
                  <a:srgbClr val="3265FF"/>
                </a:solidFill>
                <a:latin typeface="Times New Roman"/>
                <a:cs typeface="Times New Roman"/>
              </a:rPr>
              <a:t> </a:t>
            </a:r>
            <a:r>
              <a:rPr lang="en-US" sz="2000" spc="5" dirty="0">
                <a:solidFill>
                  <a:srgbClr val="3265FF"/>
                </a:solidFill>
                <a:latin typeface="Times New Roman"/>
                <a:cs typeface="Times New Roman"/>
              </a:rPr>
              <a:t>side</a:t>
            </a:r>
            <a:endParaRPr lang="en-US" sz="2000" dirty="0">
              <a:latin typeface="Times New Roman"/>
              <a:cs typeface="Times New Roman"/>
            </a:endParaRP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4"/>
          <p:cNvPicPr/>
          <p:nvPr/>
        </p:nvPicPr>
        <p:blipFill>
          <a:blip r:embed="rId3" cstate="print"/>
          <a:stretch>
            <a:fillRect/>
          </a:stretch>
        </p:blipFill>
        <p:spPr>
          <a:xfrm>
            <a:off x="6431658" y="2257107"/>
            <a:ext cx="4754879" cy="4556760"/>
          </a:xfrm>
          <a:prstGeom prst="rect">
            <a:avLst/>
          </a:prstGeom>
        </p:spPr>
      </p:pic>
    </p:spTree>
    <p:extLst>
      <p:ext uri="{BB962C8B-B14F-4D97-AF65-F5344CB8AC3E}">
        <p14:creationId xmlns:p14="http://schemas.microsoft.com/office/powerpoint/2010/main" val="42163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445463" y="179375"/>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 name="object 5"/>
          <p:cNvPicPr/>
          <p:nvPr/>
        </p:nvPicPr>
        <p:blipFill>
          <a:blip r:embed="rId3" cstate="print"/>
          <a:stretch>
            <a:fillRect/>
          </a:stretch>
        </p:blipFill>
        <p:spPr>
          <a:xfrm>
            <a:off x="6963624" y="955620"/>
            <a:ext cx="4532376" cy="5839967"/>
          </a:xfrm>
          <a:prstGeom prst="rect">
            <a:avLst/>
          </a:prstGeom>
        </p:spPr>
      </p:pic>
      <p:sp>
        <p:nvSpPr>
          <p:cNvPr id="14" name="object 4"/>
          <p:cNvSpPr txBox="1"/>
          <p:nvPr/>
        </p:nvSpPr>
        <p:spPr>
          <a:xfrm>
            <a:off x="2516583" y="912653"/>
            <a:ext cx="4179570" cy="5406390"/>
          </a:xfrm>
          <a:prstGeom prst="rect">
            <a:avLst/>
          </a:prstGeom>
        </p:spPr>
        <p:txBody>
          <a:bodyPr vert="horz" wrap="square" lIns="0" tIns="46355" rIns="0" bIns="0" rtlCol="0">
            <a:spAutoFit/>
          </a:bodyPr>
          <a:lstStyle/>
          <a:p>
            <a:pPr marL="12700" marR="5080" algn="just">
              <a:lnSpc>
                <a:spcPct val="90200"/>
              </a:lnSpc>
              <a:spcBef>
                <a:spcPts val="365"/>
              </a:spcBef>
            </a:pPr>
            <a:r>
              <a:rPr sz="2200" dirty="0">
                <a:latin typeface="Times New Roman"/>
                <a:cs typeface="Times New Roman"/>
              </a:rPr>
              <a:t>When references </a:t>
            </a:r>
            <a:r>
              <a:rPr sz="2200" spc="5" dirty="0">
                <a:latin typeface="Times New Roman"/>
                <a:cs typeface="Times New Roman"/>
              </a:rPr>
              <a:t>are </a:t>
            </a:r>
            <a:r>
              <a:rPr sz="2200" dirty="0">
                <a:latin typeface="Times New Roman"/>
                <a:cs typeface="Times New Roman"/>
              </a:rPr>
              <a:t>needed </a:t>
            </a:r>
            <a:r>
              <a:rPr sz="2200" spc="-5" dirty="0">
                <a:latin typeface="Times New Roman"/>
                <a:cs typeface="Times New Roman"/>
              </a:rPr>
              <a:t>we </a:t>
            </a:r>
            <a:r>
              <a:rPr sz="2200" dirty="0">
                <a:latin typeface="Times New Roman"/>
                <a:cs typeface="Times New Roman"/>
              </a:rPr>
              <a:t> </a:t>
            </a:r>
            <a:r>
              <a:rPr sz="2200" spc="5" dirty="0">
                <a:latin typeface="Times New Roman"/>
                <a:cs typeface="Times New Roman"/>
              </a:rPr>
              <a:t>should </a:t>
            </a:r>
            <a:r>
              <a:rPr sz="2200" spc="-5" dirty="0">
                <a:latin typeface="Times New Roman"/>
                <a:cs typeface="Times New Roman"/>
              </a:rPr>
              <a:t>change </a:t>
            </a:r>
            <a:r>
              <a:rPr sz="2200" spc="5" dirty="0">
                <a:latin typeface="Times New Roman"/>
                <a:cs typeface="Times New Roman"/>
              </a:rPr>
              <a:t>the data </a:t>
            </a:r>
            <a:r>
              <a:rPr sz="2200" dirty="0">
                <a:latin typeface="Times New Roman"/>
                <a:cs typeface="Times New Roman"/>
              </a:rPr>
              <a:t>for </a:t>
            </a:r>
            <a:r>
              <a:rPr sz="2200" spc="5" dirty="0">
                <a:latin typeface="Times New Roman"/>
                <a:cs typeface="Times New Roman"/>
              </a:rPr>
              <a:t>the </a:t>
            </a:r>
            <a:r>
              <a:rPr sz="2200" spc="-10" dirty="0">
                <a:latin typeface="Times New Roman"/>
                <a:cs typeface="Times New Roman"/>
              </a:rPr>
              <a:t>key- </a:t>
            </a:r>
            <a:r>
              <a:rPr sz="2200" spc="-5" dirty="0">
                <a:latin typeface="Times New Roman"/>
                <a:cs typeface="Times New Roman"/>
              </a:rPr>
              <a:t> </a:t>
            </a:r>
            <a:r>
              <a:rPr sz="2200" dirty="0">
                <a:latin typeface="Times New Roman"/>
                <a:cs typeface="Times New Roman"/>
              </a:rPr>
              <a:t>value </a:t>
            </a:r>
            <a:r>
              <a:rPr sz="2200" spc="5" dirty="0">
                <a:latin typeface="Times New Roman"/>
                <a:cs typeface="Times New Roman"/>
              </a:rPr>
              <a:t>store to split the </a:t>
            </a:r>
            <a:r>
              <a:rPr sz="2200" dirty="0">
                <a:latin typeface="Times New Roman"/>
                <a:cs typeface="Times New Roman"/>
              </a:rPr>
              <a:t>value </a:t>
            </a:r>
            <a:r>
              <a:rPr sz="2200" spc="5" dirty="0">
                <a:latin typeface="Times New Roman"/>
                <a:cs typeface="Times New Roman"/>
              </a:rPr>
              <a:t>object </a:t>
            </a:r>
            <a:r>
              <a:rPr sz="2200" spc="10" dirty="0">
                <a:latin typeface="Times New Roman"/>
                <a:cs typeface="Times New Roman"/>
              </a:rPr>
              <a:t> </a:t>
            </a:r>
            <a:r>
              <a:rPr sz="2200" spc="5" dirty="0">
                <a:latin typeface="Times New Roman"/>
                <a:cs typeface="Times New Roman"/>
              </a:rPr>
              <a:t>into </a:t>
            </a:r>
            <a:r>
              <a:rPr sz="2200" spc="-5" dirty="0">
                <a:latin typeface="Times New Roman"/>
                <a:cs typeface="Times New Roman"/>
              </a:rPr>
              <a:t>Customer </a:t>
            </a:r>
            <a:r>
              <a:rPr sz="2200" dirty="0">
                <a:latin typeface="Times New Roman"/>
                <a:cs typeface="Times New Roman"/>
              </a:rPr>
              <a:t>and Order </a:t>
            </a:r>
            <a:r>
              <a:rPr sz="2200" spc="5" dirty="0">
                <a:latin typeface="Times New Roman"/>
                <a:cs typeface="Times New Roman"/>
              </a:rPr>
              <a:t>objects </a:t>
            </a:r>
            <a:r>
              <a:rPr sz="2200" dirty="0">
                <a:latin typeface="Times New Roman"/>
                <a:cs typeface="Times New Roman"/>
              </a:rPr>
              <a:t>and </a:t>
            </a:r>
            <a:r>
              <a:rPr sz="2200" spc="-535" dirty="0">
                <a:latin typeface="Times New Roman"/>
                <a:cs typeface="Times New Roman"/>
              </a:rPr>
              <a:t> </a:t>
            </a:r>
            <a:r>
              <a:rPr sz="2200" spc="5" dirty="0">
                <a:latin typeface="Times New Roman"/>
                <a:cs typeface="Times New Roman"/>
              </a:rPr>
              <a:t>then</a:t>
            </a:r>
            <a:r>
              <a:rPr sz="2200" spc="-35" dirty="0">
                <a:latin typeface="Times New Roman"/>
                <a:cs typeface="Times New Roman"/>
              </a:rPr>
              <a:t> </a:t>
            </a:r>
            <a:r>
              <a:rPr sz="2200" dirty="0">
                <a:latin typeface="Times New Roman"/>
                <a:cs typeface="Times New Roman"/>
              </a:rPr>
              <a:t>maintain</a:t>
            </a:r>
            <a:r>
              <a:rPr sz="2200" spc="-35" dirty="0">
                <a:latin typeface="Times New Roman"/>
                <a:cs typeface="Times New Roman"/>
              </a:rPr>
              <a:t> </a:t>
            </a:r>
            <a:r>
              <a:rPr sz="2200" spc="5" dirty="0">
                <a:latin typeface="Times New Roman"/>
                <a:cs typeface="Times New Roman"/>
              </a:rPr>
              <a:t>these</a:t>
            </a:r>
            <a:r>
              <a:rPr sz="2200" spc="-55" dirty="0">
                <a:latin typeface="Times New Roman"/>
                <a:cs typeface="Times New Roman"/>
              </a:rPr>
              <a:t> </a:t>
            </a:r>
            <a:r>
              <a:rPr sz="2200" spc="5" dirty="0">
                <a:latin typeface="Times New Roman"/>
                <a:cs typeface="Times New Roman"/>
              </a:rPr>
              <a:t>objects</a:t>
            </a:r>
            <a:r>
              <a:rPr sz="2200" spc="-75" dirty="0">
                <a:latin typeface="Times New Roman"/>
                <a:cs typeface="Times New Roman"/>
              </a:rPr>
              <a:t> </a:t>
            </a:r>
            <a:r>
              <a:rPr sz="2200" spc="5" dirty="0">
                <a:latin typeface="Times New Roman"/>
                <a:cs typeface="Times New Roman"/>
              </a:rPr>
              <a:t>reference</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99695" algn="just">
              <a:lnSpc>
                <a:spcPct val="90300"/>
              </a:lnSpc>
            </a:pPr>
            <a:r>
              <a:rPr sz="2200" spc="-80" dirty="0">
                <a:latin typeface="Times New Roman"/>
                <a:cs typeface="Times New Roman"/>
              </a:rPr>
              <a:t>We </a:t>
            </a:r>
            <a:r>
              <a:rPr sz="2200" dirty="0">
                <a:latin typeface="Times New Roman"/>
                <a:cs typeface="Times New Roman"/>
              </a:rPr>
              <a:t>can now </a:t>
            </a:r>
            <a:r>
              <a:rPr sz="2200" spc="5" dirty="0">
                <a:solidFill>
                  <a:srgbClr val="FF0000"/>
                </a:solidFill>
                <a:latin typeface="Times New Roman"/>
                <a:cs typeface="Times New Roman"/>
              </a:rPr>
              <a:t>find the orders </a:t>
            </a:r>
            <a:r>
              <a:rPr sz="2200" spc="10" dirty="0">
                <a:solidFill>
                  <a:srgbClr val="FF0000"/>
                </a:solidFill>
                <a:latin typeface="Times New Roman"/>
                <a:cs typeface="Times New Roman"/>
              </a:rPr>
              <a:t> </a:t>
            </a:r>
            <a:r>
              <a:rPr sz="2200" spc="5" dirty="0">
                <a:solidFill>
                  <a:srgbClr val="FF0000"/>
                </a:solidFill>
                <a:latin typeface="Times New Roman"/>
                <a:cs typeface="Times New Roman"/>
              </a:rPr>
              <a:t>independently from the </a:t>
            </a:r>
            <a:r>
              <a:rPr sz="2200" spc="-15" dirty="0">
                <a:solidFill>
                  <a:srgbClr val="FF0000"/>
                </a:solidFill>
                <a:latin typeface="Times New Roman"/>
                <a:cs typeface="Times New Roman"/>
              </a:rPr>
              <a:t>Customer</a:t>
            </a:r>
            <a:r>
              <a:rPr sz="2200" spc="-15" dirty="0">
                <a:latin typeface="Times New Roman"/>
                <a:cs typeface="Times New Roman"/>
              </a:rPr>
              <a:t>, </a:t>
            </a:r>
            <a:r>
              <a:rPr sz="2200" spc="-10" dirty="0">
                <a:latin typeface="Times New Roman"/>
                <a:cs typeface="Times New Roman"/>
              </a:rPr>
              <a:t> </a:t>
            </a:r>
            <a:r>
              <a:rPr sz="2200" dirty="0">
                <a:latin typeface="Times New Roman"/>
                <a:cs typeface="Times New Roman"/>
              </a:rPr>
              <a:t>and access </a:t>
            </a:r>
            <a:r>
              <a:rPr sz="2200" spc="5" dirty="0">
                <a:latin typeface="Times New Roman"/>
                <a:cs typeface="Times New Roman"/>
              </a:rPr>
              <a:t>then the </a:t>
            </a:r>
            <a:r>
              <a:rPr sz="2200" dirty="0">
                <a:latin typeface="Times New Roman"/>
                <a:cs typeface="Times New Roman"/>
              </a:rPr>
              <a:t>customer </a:t>
            </a:r>
            <a:r>
              <a:rPr sz="2200" spc="5" dirty="0">
                <a:latin typeface="Times New Roman"/>
                <a:cs typeface="Times New Roman"/>
              </a:rPr>
              <a:t>using </a:t>
            </a:r>
            <a:r>
              <a:rPr sz="2200" spc="10" dirty="0">
                <a:latin typeface="Times New Roman"/>
                <a:cs typeface="Times New Roman"/>
              </a:rPr>
              <a:t> </a:t>
            </a:r>
            <a:r>
              <a:rPr sz="2200" spc="5" dirty="0">
                <a:latin typeface="Times New Roman"/>
                <a:cs typeface="Times New Roman"/>
              </a:rPr>
              <a:t>the </a:t>
            </a:r>
            <a:r>
              <a:rPr sz="2200" spc="-5" dirty="0">
                <a:latin typeface="Times New Roman"/>
                <a:cs typeface="Times New Roman"/>
              </a:rPr>
              <a:t>CustomerID </a:t>
            </a:r>
            <a:r>
              <a:rPr sz="2200" spc="5" dirty="0">
                <a:latin typeface="Times New Roman"/>
                <a:cs typeface="Times New Roman"/>
              </a:rPr>
              <a:t>reference in the </a:t>
            </a:r>
            <a:r>
              <a:rPr sz="2200" spc="10" dirty="0">
                <a:latin typeface="Times New Roman"/>
                <a:cs typeface="Times New Roman"/>
              </a:rPr>
              <a:t> </a:t>
            </a:r>
            <a:r>
              <a:rPr sz="2200" spc="-15" dirty="0">
                <a:latin typeface="Times New Roman"/>
                <a:cs typeface="Times New Roman"/>
              </a:rPr>
              <a:t>Order, </a:t>
            </a:r>
            <a:r>
              <a:rPr sz="2200" dirty="0">
                <a:latin typeface="Times New Roman"/>
                <a:cs typeface="Times New Roman"/>
              </a:rPr>
              <a:t>whereas with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in </a:t>
            </a:r>
            <a:r>
              <a:rPr sz="2200" spc="10" dirty="0">
                <a:latin typeface="Times New Roman"/>
                <a:cs typeface="Times New Roman"/>
              </a:rPr>
              <a:t> </a:t>
            </a:r>
            <a:r>
              <a:rPr sz="2200" spc="5" dirty="0">
                <a:latin typeface="Times New Roman"/>
                <a:cs typeface="Times New Roman"/>
              </a:rPr>
              <a:t>the</a:t>
            </a:r>
            <a:r>
              <a:rPr sz="2200" spc="-25" dirty="0">
                <a:latin typeface="Times New Roman"/>
                <a:cs typeface="Times New Roman"/>
              </a:rPr>
              <a:t> </a:t>
            </a:r>
            <a:r>
              <a:rPr sz="2200" spc="-5" dirty="0">
                <a:latin typeface="Times New Roman"/>
                <a:cs typeface="Times New Roman"/>
              </a:rPr>
              <a:t>Customer</a:t>
            </a:r>
            <a:r>
              <a:rPr sz="2200" spc="10" dirty="0">
                <a:latin typeface="Times New Roman"/>
                <a:cs typeface="Times New Roman"/>
              </a:rPr>
              <a:t> </a:t>
            </a:r>
            <a:r>
              <a:rPr sz="2200" spc="-5" dirty="0">
                <a:latin typeface="Times New Roman"/>
                <a:cs typeface="Times New Roman"/>
              </a:rPr>
              <a:t>we</a:t>
            </a:r>
            <a:r>
              <a:rPr sz="2200" dirty="0">
                <a:latin typeface="Times New Roman"/>
                <a:cs typeface="Times New Roman"/>
              </a:rPr>
              <a:t> can </a:t>
            </a:r>
            <a:r>
              <a:rPr sz="2200" spc="5" dirty="0">
                <a:latin typeface="Times New Roman"/>
                <a:cs typeface="Times New Roman"/>
              </a:rPr>
              <a:t>find</a:t>
            </a:r>
            <a:r>
              <a:rPr sz="2200" spc="-30" dirty="0">
                <a:latin typeface="Times New Roman"/>
                <a:cs typeface="Times New Roman"/>
              </a:rPr>
              <a:t> </a:t>
            </a:r>
            <a:r>
              <a:rPr sz="2200" spc="5" dirty="0">
                <a:latin typeface="Times New Roman"/>
                <a:cs typeface="Times New Roman"/>
              </a:rPr>
              <a:t>all</a:t>
            </a:r>
            <a:r>
              <a:rPr sz="2200" spc="-40" dirty="0">
                <a:latin typeface="Times New Roman"/>
                <a:cs typeface="Times New Roman"/>
              </a:rPr>
              <a:t> </a:t>
            </a:r>
            <a:r>
              <a:rPr sz="2200" dirty="0">
                <a:latin typeface="Times New Roman"/>
                <a:cs typeface="Times New Roman"/>
              </a:rPr>
              <a:t>Orders </a:t>
            </a:r>
            <a:r>
              <a:rPr sz="2200" spc="-535" dirty="0">
                <a:latin typeface="Times New Roman"/>
                <a:cs typeface="Times New Roman"/>
              </a:rPr>
              <a:t> </a:t>
            </a:r>
            <a:r>
              <a:rPr sz="2200" dirty="0">
                <a:latin typeface="Times New Roman"/>
                <a:cs typeface="Times New Roman"/>
              </a:rPr>
              <a:t>for</a:t>
            </a:r>
            <a:r>
              <a:rPr sz="2200" spc="-2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a:p>
            <a:pPr algn="just">
              <a:lnSpc>
                <a:spcPct val="100000"/>
              </a:lnSpc>
              <a:spcBef>
                <a:spcPts val="30"/>
              </a:spcBef>
            </a:pPr>
            <a:endParaRPr sz="1700" dirty="0">
              <a:latin typeface="Times New Roman"/>
              <a:cs typeface="Times New Roman"/>
            </a:endParaRPr>
          </a:p>
          <a:p>
            <a:pPr marL="12700" marR="14604" algn="just">
              <a:lnSpc>
                <a:spcPct val="90300"/>
              </a:lnSpc>
            </a:pPr>
            <a:r>
              <a:rPr sz="2200" dirty="0">
                <a:latin typeface="Times New Roman"/>
                <a:cs typeface="Times New Roman"/>
              </a:rPr>
              <a:t>Using </a:t>
            </a:r>
            <a:r>
              <a:rPr sz="2200" spc="-5" dirty="0">
                <a:latin typeface="Times New Roman"/>
                <a:cs typeface="Times New Roman"/>
              </a:rPr>
              <a:t>aggregates </a:t>
            </a:r>
            <a:r>
              <a:rPr sz="2200" spc="5" dirty="0">
                <a:latin typeface="Times New Roman"/>
                <a:cs typeface="Times New Roman"/>
              </a:rPr>
              <a:t>this </a:t>
            </a:r>
            <a:r>
              <a:rPr sz="2200" spc="-5" dirty="0">
                <a:latin typeface="Times New Roman"/>
                <a:cs typeface="Times New Roman"/>
              </a:rPr>
              <a:t>way </a:t>
            </a:r>
            <a:r>
              <a:rPr sz="2200" dirty="0">
                <a:latin typeface="Times New Roman"/>
                <a:cs typeface="Times New Roman"/>
              </a:rPr>
              <a:t>allows for </a:t>
            </a:r>
            <a:r>
              <a:rPr sz="2200" spc="-535" dirty="0">
                <a:latin typeface="Times New Roman"/>
                <a:cs typeface="Times New Roman"/>
              </a:rPr>
              <a:t> </a:t>
            </a:r>
            <a:r>
              <a:rPr sz="2200" dirty="0">
                <a:latin typeface="Times New Roman"/>
                <a:cs typeface="Times New Roman"/>
              </a:rPr>
              <a:t>read optimization, but </a:t>
            </a:r>
            <a:r>
              <a:rPr sz="2200" spc="-5" dirty="0">
                <a:latin typeface="Times New Roman"/>
                <a:cs typeface="Times New Roman"/>
              </a:rPr>
              <a:t>we have </a:t>
            </a:r>
            <a:r>
              <a:rPr sz="2200" spc="5" dirty="0">
                <a:latin typeface="Times New Roman"/>
                <a:cs typeface="Times New Roman"/>
              </a:rPr>
              <a:t>to </a:t>
            </a:r>
            <a:r>
              <a:rPr sz="2200" spc="10" dirty="0">
                <a:latin typeface="Times New Roman"/>
                <a:cs typeface="Times New Roman"/>
              </a:rPr>
              <a:t> </a:t>
            </a:r>
            <a:r>
              <a:rPr sz="2200" dirty="0">
                <a:latin typeface="Times New Roman"/>
                <a:cs typeface="Times New Roman"/>
              </a:rPr>
              <a:t>push </a:t>
            </a:r>
            <a:r>
              <a:rPr sz="2200" spc="5" dirty="0">
                <a:latin typeface="Times New Roman"/>
                <a:cs typeface="Times New Roman"/>
              </a:rPr>
              <a:t>the </a:t>
            </a:r>
            <a:r>
              <a:rPr sz="2200" spc="-5" dirty="0">
                <a:latin typeface="Times New Roman"/>
                <a:cs typeface="Times New Roman"/>
              </a:rPr>
              <a:t>OrderId </a:t>
            </a:r>
            <a:r>
              <a:rPr sz="2200" spc="5" dirty="0">
                <a:latin typeface="Times New Roman"/>
                <a:cs typeface="Times New Roman"/>
              </a:rPr>
              <a:t>reference into </a:t>
            </a:r>
            <a:r>
              <a:rPr sz="2200" spc="10" dirty="0">
                <a:latin typeface="Times New Roman"/>
                <a:cs typeface="Times New Roman"/>
              </a:rPr>
              <a:t> </a:t>
            </a:r>
            <a:r>
              <a:rPr sz="2200" spc="-5" dirty="0">
                <a:latin typeface="Times New Roman"/>
                <a:cs typeface="Times New Roman"/>
              </a:rPr>
              <a:t>Customer</a:t>
            </a:r>
            <a:r>
              <a:rPr sz="2200" spc="5" dirty="0">
                <a:latin typeface="Times New Roman"/>
                <a:cs typeface="Times New Roman"/>
              </a:rPr>
              <a:t> </a:t>
            </a:r>
            <a:r>
              <a:rPr sz="2200" dirty="0">
                <a:latin typeface="Times New Roman"/>
                <a:cs typeface="Times New Roman"/>
              </a:rPr>
              <a:t>for</a:t>
            </a:r>
            <a:r>
              <a:rPr sz="2200" spc="-15" dirty="0">
                <a:latin typeface="Times New Roman"/>
                <a:cs typeface="Times New Roman"/>
              </a:rPr>
              <a:t> </a:t>
            </a:r>
            <a:r>
              <a:rPr sz="2200" spc="-5" dirty="0">
                <a:latin typeface="Times New Roman"/>
                <a:cs typeface="Times New Roman"/>
              </a:rPr>
              <a:t>every</a:t>
            </a:r>
            <a:r>
              <a:rPr sz="2200" dirty="0">
                <a:latin typeface="Times New Roman"/>
                <a:cs typeface="Times New Roman"/>
              </a:rPr>
              <a:t> new</a:t>
            </a:r>
            <a:r>
              <a:rPr sz="2200" spc="-10" dirty="0">
                <a:latin typeface="Times New Roman"/>
                <a:cs typeface="Times New Roman"/>
              </a:rPr>
              <a:t> </a:t>
            </a:r>
            <a:r>
              <a:rPr sz="2200" dirty="0">
                <a:latin typeface="Times New Roman"/>
                <a:cs typeface="Times New Roman"/>
              </a:rPr>
              <a:t>Order</a:t>
            </a:r>
          </a:p>
        </p:txBody>
      </p:sp>
    </p:spTree>
    <p:extLst>
      <p:ext uri="{BB962C8B-B14F-4D97-AF65-F5344CB8AC3E}">
        <p14:creationId xmlns:p14="http://schemas.microsoft.com/office/powerpoint/2010/main" val="3916138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8979" y="3730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445463" y="179374"/>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pic>
        <p:nvPicPr>
          <p:cNvPr id="14" name="object 5"/>
          <p:cNvPicPr/>
          <p:nvPr/>
        </p:nvPicPr>
        <p:blipFill>
          <a:blip r:embed="rId3" cstate="print"/>
          <a:stretch>
            <a:fillRect/>
          </a:stretch>
        </p:blipFill>
        <p:spPr>
          <a:xfrm>
            <a:off x="5736000" y="887014"/>
            <a:ext cx="5760000" cy="5882639"/>
          </a:xfrm>
          <a:prstGeom prst="rect">
            <a:avLst/>
          </a:prstGeom>
        </p:spPr>
      </p:pic>
      <p:sp>
        <p:nvSpPr>
          <p:cNvPr id="15" name="object 4"/>
          <p:cNvSpPr txBox="1"/>
          <p:nvPr/>
        </p:nvSpPr>
        <p:spPr>
          <a:xfrm>
            <a:off x="2531604" y="1356677"/>
            <a:ext cx="3204395" cy="3805785"/>
          </a:xfrm>
          <a:prstGeom prst="rect">
            <a:avLst/>
          </a:prstGeom>
        </p:spPr>
        <p:txBody>
          <a:bodyPr vert="horz" wrap="square" lIns="0" tIns="46355" rIns="0" bIns="0" rtlCol="0">
            <a:spAutoFit/>
          </a:bodyPr>
          <a:lstStyle/>
          <a:p>
            <a:pPr marL="12700" marR="5080">
              <a:lnSpc>
                <a:spcPct val="90300"/>
              </a:lnSpc>
              <a:spcBef>
                <a:spcPts val="365"/>
              </a:spcBef>
            </a:pPr>
            <a:r>
              <a:rPr sz="2200" spc="-20" dirty="0">
                <a:latin typeface="Times New Roman"/>
                <a:cs typeface="Times New Roman"/>
              </a:rPr>
              <a:t>In</a:t>
            </a:r>
            <a:r>
              <a:rPr sz="2200" spc="10" dirty="0">
                <a:latin typeface="Times New Roman"/>
                <a:cs typeface="Times New Roman"/>
              </a:rPr>
              <a:t> </a:t>
            </a:r>
            <a:r>
              <a:rPr sz="2200" spc="-5" dirty="0">
                <a:latin typeface="Times New Roman"/>
                <a:cs typeface="Times New Roman"/>
              </a:rPr>
              <a:t>document</a:t>
            </a:r>
            <a:r>
              <a:rPr sz="2200" spc="5" dirty="0">
                <a:latin typeface="Times New Roman"/>
                <a:cs typeface="Times New Roman"/>
              </a:rPr>
              <a:t> stores, </a:t>
            </a:r>
            <a:r>
              <a:rPr sz="2200" spc="10" dirty="0">
                <a:latin typeface="Times New Roman"/>
                <a:cs typeface="Times New Roman"/>
              </a:rPr>
              <a:t> </a:t>
            </a:r>
            <a:r>
              <a:rPr sz="2200" spc="5" dirty="0">
                <a:latin typeface="Times New Roman"/>
                <a:cs typeface="Times New Roman"/>
              </a:rPr>
              <a:t>since </a:t>
            </a:r>
            <a:r>
              <a:rPr sz="2200" spc="-5" dirty="0">
                <a:latin typeface="Times New Roman"/>
                <a:cs typeface="Times New Roman"/>
              </a:rPr>
              <a:t>we </a:t>
            </a:r>
            <a:r>
              <a:rPr sz="2200" dirty="0">
                <a:latin typeface="Times New Roman"/>
                <a:cs typeface="Times New Roman"/>
              </a:rPr>
              <a:t>can query </a:t>
            </a:r>
            <a:r>
              <a:rPr sz="2200" spc="5" dirty="0">
                <a:latin typeface="Times New Roman"/>
                <a:cs typeface="Times New Roman"/>
              </a:rPr>
              <a:t> inside</a:t>
            </a:r>
            <a:r>
              <a:rPr sz="2200" spc="-80" dirty="0">
                <a:latin typeface="Times New Roman"/>
                <a:cs typeface="Times New Roman"/>
              </a:rPr>
              <a:t> </a:t>
            </a:r>
            <a:r>
              <a:rPr sz="2200" dirty="0">
                <a:latin typeface="Times New Roman"/>
                <a:cs typeface="Times New Roman"/>
              </a:rPr>
              <a:t>documents,</a:t>
            </a:r>
            <a:r>
              <a:rPr sz="2200" spc="-35" dirty="0">
                <a:latin typeface="Times New Roman"/>
                <a:cs typeface="Times New Roman"/>
              </a:rPr>
              <a:t> </a:t>
            </a:r>
            <a:r>
              <a:rPr sz="2200" spc="-5" dirty="0">
                <a:latin typeface="Times New Roman"/>
                <a:cs typeface="Times New Roman"/>
              </a:rPr>
              <a:t>we </a:t>
            </a:r>
            <a:r>
              <a:rPr sz="2200" spc="-535" dirty="0">
                <a:latin typeface="Times New Roman"/>
                <a:cs typeface="Times New Roman"/>
              </a:rPr>
              <a:t> </a:t>
            </a:r>
            <a:r>
              <a:rPr sz="2200" dirty="0">
                <a:latin typeface="Times New Roman"/>
                <a:cs typeface="Times New Roman"/>
              </a:rPr>
              <a:t>can </a:t>
            </a:r>
            <a:r>
              <a:rPr sz="2200" spc="5" dirty="0">
                <a:solidFill>
                  <a:srgbClr val="3265FF"/>
                </a:solidFill>
                <a:latin typeface="Times New Roman"/>
                <a:cs typeface="Times New Roman"/>
              </a:rPr>
              <a:t>find all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a:t>
            </a:r>
            <a:r>
              <a:rPr sz="2200" dirty="0">
                <a:solidFill>
                  <a:srgbClr val="3265FF"/>
                </a:solidFill>
                <a:latin typeface="Times New Roman"/>
                <a:cs typeface="Times New Roman"/>
              </a:rPr>
              <a:t>for</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the</a:t>
            </a:r>
            <a:r>
              <a:rPr sz="2200" spc="10" dirty="0">
                <a:solidFill>
                  <a:srgbClr val="3265FF"/>
                </a:solidFill>
                <a:latin typeface="Times New Roman"/>
                <a:cs typeface="Times New Roman"/>
              </a:rPr>
              <a:t>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even</a:t>
            </a:r>
            <a:r>
              <a:rPr sz="2200" spc="15" dirty="0">
                <a:solidFill>
                  <a:srgbClr val="3265FF"/>
                </a:solidFill>
                <a:latin typeface="Times New Roman"/>
                <a:cs typeface="Times New Roman"/>
              </a:rPr>
              <a:t> </a:t>
            </a:r>
            <a:r>
              <a:rPr sz="2200" spc="-5" dirty="0">
                <a:solidFill>
                  <a:srgbClr val="3265FF"/>
                </a:solidFill>
                <a:latin typeface="Times New Roman"/>
                <a:cs typeface="Times New Roman"/>
              </a:rPr>
              <a:t>removing </a:t>
            </a:r>
            <a:r>
              <a:rPr sz="2200" dirty="0">
                <a:solidFill>
                  <a:srgbClr val="3265FF"/>
                </a:solidFill>
                <a:latin typeface="Times New Roman"/>
                <a:cs typeface="Times New Roman"/>
              </a:rPr>
              <a:t> references </a:t>
            </a:r>
            <a:r>
              <a:rPr sz="2200" spc="5" dirty="0">
                <a:solidFill>
                  <a:srgbClr val="3265FF"/>
                </a:solidFill>
                <a:latin typeface="Times New Roman"/>
                <a:cs typeface="Times New Roman"/>
              </a:rPr>
              <a:t>to </a:t>
            </a:r>
            <a:r>
              <a:rPr sz="2200" dirty="0">
                <a:solidFill>
                  <a:srgbClr val="3265FF"/>
                </a:solidFill>
                <a:latin typeface="Times New Roman"/>
                <a:cs typeface="Times New Roman"/>
              </a:rPr>
              <a:t>Orders </a:t>
            </a:r>
            <a:r>
              <a:rPr sz="2200" spc="5" dirty="0">
                <a:solidFill>
                  <a:srgbClr val="3265FF"/>
                </a:solidFill>
                <a:latin typeface="Times New Roman"/>
                <a:cs typeface="Times New Roman"/>
              </a:rPr>
              <a:t> from the </a:t>
            </a:r>
            <a:r>
              <a:rPr sz="2200" spc="-5" dirty="0">
                <a:solidFill>
                  <a:srgbClr val="3265FF"/>
                </a:solidFill>
                <a:latin typeface="Times New Roman"/>
                <a:cs typeface="Times New Roman"/>
              </a:rPr>
              <a:t>Customer </a:t>
            </a:r>
            <a:r>
              <a:rPr sz="2200" dirty="0">
                <a:solidFill>
                  <a:srgbClr val="3265FF"/>
                </a:solidFill>
                <a:latin typeface="Times New Roman"/>
                <a:cs typeface="Times New Roman"/>
              </a:rPr>
              <a:t> </a:t>
            </a:r>
            <a:r>
              <a:rPr sz="2200" spc="5" dirty="0">
                <a:solidFill>
                  <a:srgbClr val="3265FF"/>
                </a:solidFill>
                <a:latin typeface="Times New Roman"/>
                <a:cs typeface="Times New Roman"/>
              </a:rPr>
              <a:t>object</a:t>
            </a:r>
            <a:r>
              <a:rPr sz="2200" spc="5" dirty="0">
                <a:latin typeface="Times New Roman"/>
                <a:cs typeface="Times New Roman"/>
              </a:rPr>
              <a:t>. </a:t>
            </a:r>
            <a:endParaRPr lang="en-IN" sz="2200" spc="5" dirty="0" smtClean="0">
              <a:latin typeface="Times New Roman"/>
              <a:cs typeface="Times New Roman"/>
            </a:endParaRPr>
          </a:p>
          <a:p>
            <a:pPr marL="12700" marR="5080">
              <a:lnSpc>
                <a:spcPct val="90300"/>
              </a:lnSpc>
              <a:spcBef>
                <a:spcPts val="365"/>
              </a:spcBef>
            </a:pPr>
            <a:endParaRPr lang="en-IN" sz="2200" spc="5" dirty="0">
              <a:latin typeface="Times New Roman"/>
              <a:cs typeface="Times New Roman"/>
            </a:endParaRPr>
          </a:p>
          <a:p>
            <a:pPr marL="12700" marR="5080">
              <a:lnSpc>
                <a:spcPct val="90300"/>
              </a:lnSpc>
              <a:spcBef>
                <a:spcPts val="365"/>
              </a:spcBef>
            </a:pPr>
            <a:r>
              <a:rPr sz="2200" spc="5" dirty="0" smtClean="0">
                <a:latin typeface="Times New Roman"/>
                <a:cs typeface="Times New Roman"/>
              </a:rPr>
              <a:t>This </a:t>
            </a:r>
            <a:r>
              <a:rPr sz="2200" spc="-5" dirty="0">
                <a:latin typeface="Times New Roman"/>
                <a:cs typeface="Times New Roman"/>
              </a:rPr>
              <a:t>change </a:t>
            </a:r>
            <a:r>
              <a:rPr sz="2200" dirty="0">
                <a:latin typeface="Times New Roman"/>
                <a:cs typeface="Times New Roman"/>
              </a:rPr>
              <a:t> allows us </a:t>
            </a:r>
            <a:r>
              <a:rPr sz="2200" spc="5" dirty="0">
                <a:latin typeface="Times New Roman"/>
                <a:cs typeface="Times New Roman"/>
              </a:rPr>
              <a:t>to </a:t>
            </a:r>
            <a:r>
              <a:rPr sz="2200" dirty="0">
                <a:latin typeface="Times New Roman"/>
                <a:cs typeface="Times New Roman"/>
              </a:rPr>
              <a:t>not </a:t>
            </a:r>
            <a:r>
              <a:rPr sz="2200" spc="5" dirty="0">
                <a:latin typeface="Times New Roman"/>
                <a:cs typeface="Times New Roman"/>
              </a:rPr>
              <a:t> update the </a:t>
            </a:r>
            <a:r>
              <a:rPr sz="2200" spc="-5" dirty="0">
                <a:latin typeface="Times New Roman"/>
                <a:cs typeface="Times New Roman"/>
              </a:rPr>
              <a:t>Customer </a:t>
            </a:r>
            <a:r>
              <a:rPr sz="2200" dirty="0">
                <a:latin typeface="Times New Roman"/>
                <a:cs typeface="Times New Roman"/>
              </a:rPr>
              <a:t> </a:t>
            </a:r>
            <a:r>
              <a:rPr sz="2200" spc="5" dirty="0">
                <a:latin typeface="Times New Roman"/>
                <a:cs typeface="Times New Roman"/>
              </a:rPr>
              <a:t>object </a:t>
            </a:r>
            <a:r>
              <a:rPr sz="2200" dirty="0">
                <a:latin typeface="Times New Roman"/>
                <a:cs typeface="Times New Roman"/>
              </a:rPr>
              <a:t>when </a:t>
            </a:r>
            <a:r>
              <a:rPr sz="2200" spc="5" dirty="0">
                <a:latin typeface="Times New Roman"/>
                <a:cs typeface="Times New Roman"/>
              </a:rPr>
              <a:t>orders </a:t>
            </a:r>
            <a:r>
              <a:rPr sz="2200" spc="10" dirty="0">
                <a:latin typeface="Times New Roman"/>
                <a:cs typeface="Times New Roman"/>
              </a:rPr>
              <a:t> </a:t>
            </a:r>
            <a:r>
              <a:rPr sz="2200" spc="5" dirty="0">
                <a:latin typeface="Times New Roman"/>
                <a:cs typeface="Times New Roman"/>
              </a:rPr>
              <a:t>are placed </a:t>
            </a:r>
            <a:r>
              <a:rPr sz="2200" dirty="0">
                <a:latin typeface="Times New Roman"/>
                <a:cs typeface="Times New Roman"/>
              </a:rPr>
              <a:t>by </a:t>
            </a:r>
            <a:r>
              <a:rPr sz="2200" spc="5" dirty="0">
                <a:latin typeface="Times New Roman"/>
                <a:cs typeface="Times New Roman"/>
              </a:rPr>
              <a:t>the </a:t>
            </a:r>
            <a:r>
              <a:rPr sz="2200" spc="10" dirty="0">
                <a:latin typeface="Times New Roman"/>
                <a:cs typeface="Times New Roman"/>
              </a:rPr>
              <a:t> </a:t>
            </a:r>
            <a:r>
              <a:rPr sz="2200" spc="-5" dirty="0">
                <a:latin typeface="Times New Roman"/>
                <a:cs typeface="Times New Roman"/>
              </a:rPr>
              <a:t>Customer</a:t>
            </a:r>
            <a:endParaRPr sz="2200" dirty="0">
              <a:latin typeface="Times New Roman"/>
              <a:cs typeface="Times New Roman"/>
            </a:endParaRPr>
          </a:p>
        </p:txBody>
      </p:sp>
    </p:spTree>
    <p:extLst>
      <p:ext uri="{BB962C8B-B14F-4D97-AF65-F5344CB8AC3E}">
        <p14:creationId xmlns:p14="http://schemas.microsoft.com/office/powerpoint/2010/main" val="2369415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46239" y="795268"/>
            <a:ext cx="8865804"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Application developers have been frustrated with the impedance mismatch between the relational data structures and the in-memory data structures of the application. Using NoSQL databases allows developers to develop without having to convert in-memory structures to relational structures. </a:t>
            </a:r>
            <a:endParaRPr lang="en-IN" sz="20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277366" y="17759"/>
            <a:ext cx="4680000" cy="646331"/>
          </a:xfrm>
          <a:prstGeom prst="rect">
            <a:avLst/>
          </a:prstGeom>
          <a:noFill/>
        </p:spPr>
        <p:txBody>
          <a:bodyPr wrap="square" rtlCol="0">
            <a:spAutoFit/>
          </a:bodyPr>
          <a:lstStyle/>
          <a:p>
            <a:pPr algn="ctr"/>
            <a:r>
              <a:rPr lang="en-IN"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Impedance Mismatch  </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92822" y="2249886"/>
            <a:ext cx="7929165" cy="3922760"/>
          </a:xfrm>
          <a:prstGeom prst="rect">
            <a:avLst/>
          </a:prstGeom>
        </p:spPr>
      </p:pic>
      <p:sp>
        <p:nvSpPr>
          <p:cNvPr id="6" name="Rectangle 5"/>
          <p:cNvSpPr/>
          <p:nvPr/>
        </p:nvSpPr>
        <p:spPr>
          <a:xfrm>
            <a:off x="2842731" y="5705966"/>
            <a:ext cx="8256000" cy="1015663"/>
          </a:xfrm>
          <a:prstGeom prst="rect">
            <a:avLst/>
          </a:prstGeom>
        </p:spPr>
        <p:txBody>
          <a:bodyPr wrap="square">
            <a:spAutoFit/>
          </a:bodyPr>
          <a:lstStyle/>
          <a:p>
            <a:pPr algn="ctr"/>
            <a:endParaRPr lang="en-US" sz="2000" b="1" dirty="0" smtClean="0">
              <a:latin typeface="Times New Roman" panose="02020603050405020304" pitchFamily="18" charset="0"/>
              <a:cs typeface="Times New Roman" panose="02020603050405020304" pitchFamily="18" charset="0"/>
            </a:endParaRPr>
          </a:p>
          <a:p>
            <a:pPr algn="ctr"/>
            <a:r>
              <a:rPr lang="en-US" sz="2000" b="1" dirty="0" smtClean="0">
                <a:latin typeface="Times New Roman" panose="02020603050405020304" pitchFamily="18" charset="0"/>
                <a:cs typeface="Times New Roman" panose="02020603050405020304" pitchFamily="18" charset="0"/>
              </a:rPr>
              <a:t>An </a:t>
            </a:r>
            <a:r>
              <a:rPr lang="en-US" sz="2000" b="1" dirty="0">
                <a:latin typeface="Times New Roman" panose="02020603050405020304" pitchFamily="18" charset="0"/>
                <a:cs typeface="Times New Roman" panose="02020603050405020304" pitchFamily="18" charset="0"/>
              </a:rPr>
              <a:t>order, which looks like a single aggregate structure in the UI, is split into many rows from many tables in a relational database</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445463" y="189000"/>
            <a:ext cx="6706335" cy="523220"/>
          </a:xfrm>
          <a:prstGeom prst="rect">
            <a:avLst/>
          </a:prstGeom>
          <a:noFill/>
        </p:spPr>
        <p:txBody>
          <a:bodyPr wrap="square" rtlCol="0">
            <a:sp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sp>
        <p:nvSpPr>
          <p:cNvPr id="12" name="Rectangle 11"/>
          <p:cNvSpPr/>
          <p:nvPr/>
        </p:nvSpPr>
        <p:spPr>
          <a:xfrm>
            <a:off x="2529213" y="901222"/>
            <a:ext cx="8681602" cy="3541995"/>
          </a:xfrm>
          <a:prstGeom prst="rect">
            <a:avLst/>
          </a:prstGeom>
        </p:spPr>
        <p:txBody>
          <a:bodyPr wrap="square">
            <a:spAutoFit/>
          </a:bodyPr>
          <a:lstStyle/>
          <a:p>
            <a:pPr marL="390525" marR="26670" indent="-378460" algn="just">
              <a:lnSpc>
                <a:spcPts val="2380"/>
              </a:lnSpc>
              <a:spcBef>
                <a:spcPts val="405"/>
              </a:spcBef>
              <a:buFont typeface="Arial MT"/>
              <a:buChar char="•"/>
              <a:tabLst>
                <a:tab pos="390525" algn="l"/>
                <a:tab pos="391160" algn="l"/>
              </a:tabLst>
            </a:pPr>
            <a:r>
              <a:rPr lang="en-US" sz="2000" spc="-5" dirty="0">
                <a:latin typeface="Times New Roman"/>
                <a:cs typeface="Times New Roman"/>
              </a:rPr>
              <a:t>Aggregates </a:t>
            </a:r>
            <a:r>
              <a:rPr lang="en-US" sz="2000" dirty="0">
                <a:latin typeface="Times New Roman"/>
                <a:cs typeface="Times New Roman"/>
              </a:rPr>
              <a:t>can </a:t>
            </a:r>
            <a:r>
              <a:rPr lang="en-US" sz="2000" spc="5" dirty="0">
                <a:latin typeface="Times New Roman"/>
                <a:cs typeface="Times New Roman"/>
              </a:rPr>
              <a:t>also </a:t>
            </a:r>
            <a:r>
              <a:rPr lang="en-US" sz="2000" dirty="0">
                <a:latin typeface="Times New Roman"/>
                <a:cs typeface="Times New Roman"/>
              </a:rPr>
              <a:t>be used </a:t>
            </a:r>
            <a:r>
              <a:rPr lang="en-US" sz="2000" spc="5" dirty="0">
                <a:latin typeface="Times New Roman"/>
                <a:cs typeface="Times New Roman"/>
              </a:rPr>
              <a:t>to obtain </a:t>
            </a:r>
            <a:r>
              <a:rPr lang="en-US" sz="2000" dirty="0">
                <a:solidFill>
                  <a:srgbClr val="FF0000"/>
                </a:solidFill>
                <a:latin typeface="Times New Roman"/>
                <a:cs typeface="Times New Roman"/>
              </a:rPr>
              <a:t>analytics</a:t>
            </a:r>
            <a:r>
              <a:rPr lang="en-US" sz="2000" dirty="0">
                <a:latin typeface="Times New Roman"/>
                <a:cs typeface="Times New Roman"/>
              </a:rPr>
              <a:t>; for example, an </a:t>
            </a:r>
            <a:r>
              <a:rPr lang="en-US" sz="2000" spc="-5" dirty="0">
                <a:latin typeface="Times New Roman"/>
                <a:cs typeface="Times New Roman"/>
              </a:rPr>
              <a:t>aggregate </a:t>
            </a:r>
            <a:r>
              <a:rPr lang="en-US" sz="2000" spc="-535" dirty="0">
                <a:latin typeface="Times New Roman"/>
                <a:cs typeface="Times New Roman"/>
              </a:rPr>
              <a:t> </a:t>
            </a:r>
            <a:r>
              <a:rPr lang="en-US" sz="2000" spc="5" dirty="0">
                <a:latin typeface="Times New Roman"/>
                <a:cs typeface="Times New Roman"/>
              </a:rPr>
              <a:t>update </a:t>
            </a:r>
            <a:r>
              <a:rPr lang="en-US" sz="2000" spc="-10" dirty="0">
                <a:latin typeface="Times New Roman"/>
                <a:cs typeface="Times New Roman"/>
              </a:rPr>
              <a:t>may </a:t>
            </a:r>
            <a:r>
              <a:rPr lang="en-US" sz="2000" spc="5" dirty="0">
                <a:latin typeface="Times New Roman"/>
                <a:cs typeface="Times New Roman"/>
              </a:rPr>
              <a:t>fill in </a:t>
            </a:r>
            <a:r>
              <a:rPr lang="en-US" sz="2000" dirty="0">
                <a:latin typeface="Times New Roman"/>
                <a:cs typeface="Times New Roman"/>
              </a:rPr>
              <a:t>information on </a:t>
            </a:r>
            <a:r>
              <a:rPr lang="en-US" sz="2000" dirty="0">
                <a:solidFill>
                  <a:srgbClr val="3265FF"/>
                </a:solidFill>
                <a:latin typeface="Times New Roman"/>
                <a:cs typeface="Times New Roman"/>
              </a:rPr>
              <a:t>which Orders </a:t>
            </a:r>
            <a:r>
              <a:rPr lang="en-US" sz="2000" spc="-5" dirty="0">
                <a:solidFill>
                  <a:srgbClr val="3265FF"/>
                </a:solidFill>
                <a:latin typeface="Times New Roman"/>
                <a:cs typeface="Times New Roman"/>
              </a:rPr>
              <a:t>have </a:t>
            </a:r>
            <a:r>
              <a:rPr lang="en-US" sz="2000" dirty="0">
                <a:solidFill>
                  <a:srgbClr val="3265FF"/>
                </a:solidFill>
                <a:latin typeface="Times New Roman"/>
                <a:cs typeface="Times New Roman"/>
              </a:rPr>
              <a:t>a </a:t>
            </a:r>
            <a:r>
              <a:rPr lang="en-US" sz="2000" spc="-5" dirty="0">
                <a:solidFill>
                  <a:srgbClr val="3265FF"/>
                </a:solidFill>
                <a:latin typeface="Times New Roman"/>
                <a:cs typeface="Times New Roman"/>
              </a:rPr>
              <a:t>given </a:t>
            </a:r>
            <a:r>
              <a:rPr lang="en-US" sz="2000" dirty="0">
                <a:solidFill>
                  <a:srgbClr val="3265FF"/>
                </a:solidFill>
                <a:latin typeface="Times New Roman"/>
                <a:cs typeface="Times New Roman"/>
              </a:rPr>
              <a:t>Product </a:t>
            </a:r>
            <a:r>
              <a:rPr lang="en-US" sz="2000" spc="5" dirty="0">
                <a:solidFill>
                  <a:srgbClr val="3265FF"/>
                </a:solidFill>
                <a:latin typeface="Times New Roman"/>
                <a:cs typeface="Times New Roman"/>
              </a:rPr>
              <a:t>in </a:t>
            </a:r>
            <a:r>
              <a:rPr lang="en-US" sz="2000" spc="10" dirty="0">
                <a:solidFill>
                  <a:srgbClr val="3265FF"/>
                </a:solidFill>
                <a:latin typeface="Times New Roman"/>
                <a:cs typeface="Times New Roman"/>
              </a:rPr>
              <a:t> </a:t>
            </a:r>
            <a:r>
              <a:rPr lang="en-US" sz="2000" spc="-5" dirty="0">
                <a:solidFill>
                  <a:srgbClr val="3265FF"/>
                </a:solidFill>
                <a:latin typeface="Times New Roman"/>
                <a:cs typeface="Times New Roman"/>
              </a:rPr>
              <a:t>them</a:t>
            </a:r>
            <a:r>
              <a:rPr lang="en-US" sz="2000" spc="-5" dirty="0" smtClean="0">
                <a:latin typeface="Times New Roman"/>
                <a:cs typeface="Times New Roman"/>
              </a:rPr>
              <a:t>.</a:t>
            </a:r>
          </a:p>
          <a:p>
            <a:pPr marL="390525" marR="26670" indent="-378460" algn="just">
              <a:lnSpc>
                <a:spcPts val="2380"/>
              </a:lnSpc>
              <a:spcBef>
                <a:spcPts val="405"/>
              </a:spcBef>
              <a:buFont typeface="Arial MT"/>
              <a:buChar char="•"/>
              <a:tabLst>
                <a:tab pos="390525" algn="l"/>
                <a:tab pos="391160" algn="l"/>
              </a:tabLst>
            </a:pPr>
            <a:endParaRPr lang="en-US" sz="2000" dirty="0">
              <a:latin typeface="Times New Roman"/>
              <a:cs typeface="Times New Roman"/>
            </a:endParaRPr>
          </a:p>
          <a:p>
            <a:pPr marL="390525" marR="5080" indent="-378460" algn="just">
              <a:lnSpc>
                <a:spcPct val="90300"/>
              </a:lnSpc>
              <a:spcBef>
                <a:spcPts val="500"/>
              </a:spcBef>
              <a:buFont typeface="Arial MT"/>
              <a:buChar char="•"/>
              <a:tabLst>
                <a:tab pos="390525" algn="l"/>
                <a:tab pos="391160" algn="l"/>
              </a:tabLst>
            </a:pPr>
            <a:r>
              <a:rPr lang="en-US" sz="2000" spc="5" dirty="0">
                <a:latin typeface="Times New Roman"/>
                <a:cs typeface="Times New Roman"/>
              </a:rPr>
              <a:t>This </a:t>
            </a:r>
            <a:r>
              <a:rPr lang="en-US" sz="2000" dirty="0" err="1">
                <a:latin typeface="Times New Roman"/>
                <a:cs typeface="Times New Roman"/>
              </a:rPr>
              <a:t>denormalization</a:t>
            </a:r>
            <a:r>
              <a:rPr lang="en-US" sz="2000" dirty="0">
                <a:latin typeface="Times New Roman"/>
                <a:cs typeface="Times New Roman"/>
              </a:rPr>
              <a:t> of </a:t>
            </a:r>
            <a:r>
              <a:rPr lang="en-US" sz="2000" spc="5" dirty="0">
                <a:latin typeface="Times New Roman"/>
                <a:cs typeface="Times New Roman"/>
              </a:rPr>
              <a:t>the data </a:t>
            </a:r>
            <a:r>
              <a:rPr lang="en-US" sz="2000" dirty="0">
                <a:latin typeface="Times New Roman"/>
                <a:cs typeface="Times New Roman"/>
              </a:rPr>
              <a:t>allows for </a:t>
            </a:r>
            <a:r>
              <a:rPr lang="en-US" sz="2000" spc="5" dirty="0">
                <a:latin typeface="Times New Roman"/>
                <a:cs typeface="Times New Roman"/>
              </a:rPr>
              <a:t>fast </a:t>
            </a:r>
            <a:r>
              <a:rPr lang="en-US" sz="2000" dirty="0">
                <a:latin typeface="Times New Roman"/>
                <a:cs typeface="Times New Roman"/>
              </a:rPr>
              <a:t>access </a:t>
            </a:r>
            <a:r>
              <a:rPr lang="en-US" sz="2000" spc="5" dirty="0">
                <a:latin typeface="Times New Roman"/>
                <a:cs typeface="Times New Roman"/>
              </a:rPr>
              <a:t>to the data </a:t>
            </a:r>
            <a:r>
              <a:rPr lang="en-US" sz="2000" spc="-5" dirty="0">
                <a:latin typeface="Times New Roman"/>
                <a:cs typeface="Times New Roman"/>
              </a:rPr>
              <a:t>we </a:t>
            </a:r>
            <a:r>
              <a:rPr lang="en-US" sz="2000" spc="5" dirty="0">
                <a:latin typeface="Times New Roman"/>
                <a:cs typeface="Times New Roman"/>
              </a:rPr>
              <a:t>are </a:t>
            </a:r>
            <a:r>
              <a:rPr lang="en-US" sz="2000" spc="10" dirty="0">
                <a:latin typeface="Times New Roman"/>
                <a:cs typeface="Times New Roman"/>
              </a:rPr>
              <a:t> </a:t>
            </a:r>
            <a:r>
              <a:rPr lang="en-US" sz="2000" dirty="0">
                <a:latin typeface="Times New Roman"/>
                <a:cs typeface="Times New Roman"/>
              </a:rPr>
              <a:t>interested </a:t>
            </a:r>
            <a:r>
              <a:rPr lang="en-US" sz="2000" spc="5" dirty="0">
                <a:latin typeface="Times New Roman"/>
                <a:cs typeface="Times New Roman"/>
              </a:rPr>
              <a:t>in </a:t>
            </a:r>
            <a:r>
              <a:rPr lang="en-US" sz="2000" dirty="0">
                <a:latin typeface="Times New Roman"/>
                <a:cs typeface="Times New Roman"/>
              </a:rPr>
              <a:t>and </a:t>
            </a:r>
            <a:r>
              <a:rPr lang="en-US" sz="2000" spc="5" dirty="0">
                <a:latin typeface="Times New Roman"/>
                <a:cs typeface="Times New Roman"/>
              </a:rPr>
              <a:t>is the basis </a:t>
            </a:r>
            <a:r>
              <a:rPr lang="en-US" sz="2000" dirty="0">
                <a:latin typeface="Times New Roman"/>
                <a:cs typeface="Times New Roman"/>
              </a:rPr>
              <a:t>for </a:t>
            </a:r>
            <a:r>
              <a:rPr lang="en-US" sz="2000" b="1" dirty="0">
                <a:latin typeface="Times New Roman"/>
                <a:cs typeface="Times New Roman"/>
              </a:rPr>
              <a:t>Real </a:t>
            </a:r>
            <a:r>
              <a:rPr lang="en-US" sz="2000" b="1" spc="-10" dirty="0">
                <a:latin typeface="Times New Roman"/>
                <a:cs typeface="Times New Roman"/>
              </a:rPr>
              <a:t>Time </a:t>
            </a:r>
            <a:r>
              <a:rPr lang="en-US" sz="2000" b="1" spc="5" dirty="0" err="1">
                <a:latin typeface="Times New Roman"/>
                <a:cs typeface="Times New Roman"/>
              </a:rPr>
              <a:t>Businees</a:t>
            </a:r>
            <a:r>
              <a:rPr lang="en-US" sz="2000" b="1" spc="5" dirty="0">
                <a:latin typeface="Times New Roman"/>
                <a:cs typeface="Times New Roman"/>
              </a:rPr>
              <a:t> </a:t>
            </a:r>
            <a:r>
              <a:rPr lang="en-US" sz="2000" b="1" dirty="0">
                <a:latin typeface="Times New Roman"/>
                <a:cs typeface="Times New Roman"/>
              </a:rPr>
              <a:t>Intelligence </a:t>
            </a:r>
            <a:r>
              <a:rPr lang="en-US" sz="2000" dirty="0">
                <a:latin typeface="Times New Roman"/>
                <a:cs typeface="Times New Roman"/>
              </a:rPr>
              <a:t>or </a:t>
            </a:r>
            <a:r>
              <a:rPr lang="en-US" sz="2000" b="1" dirty="0">
                <a:latin typeface="Times New Roman"/>
                <a:cs typeface="Times New Roman"/>
              </a:rPr>
              <a:t>Real </a:t>
            </a:r>
            <a:r>
              <a:rPr lang="en-US" sz="2000" b="1" spc="-535" dirty="0">
                <a:latin typeface="Times New Roman"/>
                <a:cs typeface="Times New Roman"/>
              </a:rPr>
              <a:t> </a:t>
            </a:r>
            <a:r>
              <a:rPr lang="en-US" sz="2000" b="1" spc="-10" dirty="0">
                <a:latin typeface="Times New Roman"/>
                <a:cs typeface="Times New Roman"/>
              </a:rPr>
              <a:t>Time</a:t>
            </a:r>
            <a:r>
              <a:rPr lang="en-US" sz="2000" b="1" spc="-135" dirty="0">
                <a:latin typeface="Times New Roman"/>
                <a:cs typeface="Times New Roman"/>
              </a:rPr>
              <a:t> </a:t>
            </a:r>
            <a:r>
              <a:rPr lang="en-US" sz="2000" b="1" dirty="0">
                <a:latin typeface="Times New Roman"/>
                <a:cs typeface="Times New Roman"/>
              </a:rPr>
              <a:t>Analytics</a:t>
            </a:r>
            <a:r>
              <a:rPr lang="en-US" sz="2000" dirty="0">
                <a:latin typeface="Times New Roman"/>
                <a:cs typeface="Times New Roman"/>
              </a:rPr>
              <a:t>:</a:t>
            </a:r>
            <a:r>
              <a:rPr lang="en-US" sz="2000" spc="-35" dirty="0">
                <a:latin typeface="Times New Roman"/>
                <a:cs typeface="Times New Roman"/>
              </a:rPr>
              <a:t> </a:t>
            </a:r>
            <a:r>
              <a:rPr lang="en-US" sz="2000" dirty="0">
                <a:latin typeface="Times New Roman"/>
                <a:cs typeface="Times New Roman"/>
              </a:rPr>
              <a:t>enterprises</a:t>
            </a:r>
            <a:r>
              <a:rPr lang="en-US" sz="2000" spc="-60" dirty="0">
                <a:latin typeface="Times New Roman"/>
                <a:cs typeface="Times New Roman"/>
              </a:rPr>
              <a:t> </a:t>
            </a:r>
            <a:r>
              <a:rPr lang="en-US" sz="2000" dirty="0">
                <a:latin typeface="Times New Roman"/>
                <a:cs typeface="Times New Roman"/>
              </a:rPr>
              <a:t>do</a:t>
            </a:r>
            <a:r>
              <a:rPr lang="en-US" sz="2000" spc="10" dirty="0">
                <a:latin typeface="Times New Roman"/>
                <a:cs typeface="Times New Roman"/>
              </a:rPr>
              <a:t> </a:t>
            </a:r>
            <a:r>
              <a:rPr lang="en-US" sz="2000" dirty="0">
                <a:latin typeface="Times New Roman"/>
                <a:cs typeface="Times New Roman"/>
              </a:rPr>
              <a:t>not</a:t>
            </a:r>
            <a:r>
              <a:rPr lang="en-US" sz="2000" spc="-10" dirty="0">
                <a:latin typeface="Times New Roman"/>
                <a:cs typeface="Times New Roman"/>
              </a:rPr>
              <a:t> </a:t>
            </a:r>
            <a:r>
              <a:rPr lang="en-US" sz="2000" spc="-5" dirty="0">
                <a:latin typeface="Times New Roman"/>
                <a:cs typeface="Times New Roman"/>
              </a:rPr>
              <a:t>have</a:t>
            </a:r>
            <a:r>
              <a:rPr lang="en-US" sz="2000" spc="15" dirty="0">
                <a:latin typeface="Times New Roman"/>
                <a:cs typeface="Times New Roman"/>
              </a:rPr>
              <a:t> </a:t>
            </a:r>
            <a:r>
              <a:rPr lang="en-US" sz="2000" spc="5" dirty="0">
                <a:latin typeface="Times New Roman"/>
                <a:cs typeface="Times New Roman"/>
              </a:rPr>
              <a:t>to rely</a:t>
            </a:r>
            <a:r>
              <a:rPr lang="en-US" sz="2000" spc="-40" dirty="0">
                <a:latin typeface="Times New Roman"/>
                <a:cs typeface="Times New Roman"/>
              </a:rPr>
              <a:t> </a:t>
            </a:r>
            <a:r>
              <a:rPr lang="en-US" sz="2000" dirty="0">
                <a:latin typeface="Times New Roman"/>
                <a:cs typeface="Times New Roman"/>
              </a:rPr>
              <a:t>on</a:t>
            </a:r>
            <a:r>
              <a:rPr lang="en-US" sz="2000" spc="5" dirty="0">
                <a:latin typeface="Times New Roman"/>
                <a:cs typeface="Times New Roman"/>
              </a:rPr>
              <a:t> </a:t>
            </a:r>
            <a:r>
              <a:rPr lang="en-US" sz="2000" spc="-5" dirty="0">
                <a:latin typeface="Times New Roman"/>
                <a:cs typeface="Times New Roman"/>
              </a:rPr>
              <a:t>end-of-the-day</a:t>
            </a:r>
            <a:r>
              <a:rPr lang="en-US" sz="2000" spc="60" dirty="0">
                <a:latin typeface="Times New Roman"/>
                <a:cs typeface="Times New Roman"/>
              </a:rPr>
              <a:t> </a:t>
            </a:r>
            <a:r>
              <a:rPr lang="en-US" sz="2000" spc="5" dirty="0">
                <a:latin typeface="Times New Roman"/>
                <a:cs typeface="Times New Roman"/>
              </a:rPr>
              <a:t>batch</a:t>
            </a:r>
            <a:r>
              <a:rPr lang="en-US" sz="2000" spc="-20" dirty="0">
                <a:latin typeface="Times New Roman"/>
                <a:cs typeface="Times New Roman"/>
              </a:rPr>
              <a:t> </a:t>
            </a:r>
            <a:r>
              <a:rPr lang="en-US" sz="2000" spc="5" dirty="0">
                <a:latin typeface="Times New Roman"/>
                <a:cs typeface="Times New Roman"/>
              </a:rPr>
              <a:t>to </a:t>
            </a:r>
            <a:r>
              <a:rPr lang="en-US" sz="2000" spc="-535" dirty="0">
                <a:latin typeface="Times New Roman"/>
                <a:cs typeface="Times New Roman"/>
              </a:rPr>
              <a:t> </a:t>
            </a:r>
            <a:r>
              <a:rPr lang="en-US" sz="2000" spc="5" dirty="0">
                <a:latin typeface="Times New Roman"/>
                <a:cs typeface="Times New Roman"/>
              </a:rPr>
              <a:t>populate</a:t>
            </a:r>
            <a:r>
              <a:rPr lang="en-US" sz="2000" spc="-45" dirty="0">
                <a:latin typeface="Times New Roman"/>
                <a:cs typeface="Times New Roman"/>
              </a:rPr>
              <a:t> </a:t>
            </a:r>
            <a:r>
              <a:rPr lang="en-US" sz="2000" spc="5" dirty="0">
                <a:latin typeface="Times New Roman"/>
                <a:cs typeface="Times New Roman"/>
              </a:rPr>
              <a:t>data</a:t>
            </a:r>
            <a:r>
              <a:rPr lang="en-US" sz="2000" spc="-20" dirty="0">
                <a:latin typeface="Times New Roman"/>
                <a:cs typeface="Times New Roman"/>
              </a:rPr>
              <a:t> </a:t>
            </a:r>
            <a:r>
              <a:rPr lang="en-US" sz="2000" dirty="0">
                <a:latin typeface="Times New Roman"/>
                <a:cs typeface="Times New Roman"/>
              </a:rPr>
              <a:t>warehouses</a:t>
            </a:r>
            <a:r>
              <a:rPr lang="en-US" sz="2000" spc="-20" dirty="0">
                <a:latin typeface="Times New Roman"/>
                <a:cs typeface="Times New Roman"/>
              </a:rPr>
              <a:t> </a:t>
            </a:r>
            <a:r>
              <a:rPr lang="en-US" sz="2000" spc="5" dirty="0">
                <a:latin typeface="Times New Roman"/>
                <a:cs typeface="Times New Roman"/>
              </a:rPr>
              <a:t>tables</a:t>
            </a:r>
            <a:r>
              <a:rPr lang="en-US" sz="2000" spc="-65" dirty="0">
                <a:latin typeface="Times New Roman"/>
                <a:cs typeface="Times New Roman"/>
              </a:rPr>
              <a:t> </a:t>
            </a:r>
            <a:r>
              <a:rPr lang="en-US" sz="2000" dirty="0">
                <a:latin typeface="Times New Roman"/>
                <a:cs typeface="Times New Roman"/>
              </a:rPr>
              <a:t>and generate</a:t>
            </a:r>
            <a:r>
              <a:rPr lang="en-US" sz="2000" spc="-20" dirty="0">
                <a:latin typeface="Times New Roman"/>
                <a:cs typeface="Times New Roman"/>
              </a:rPr>
              <a:t> </a:t>
            </a:r>
            <a:r>
              <a:rPr lang="en-US" sz="2000" dirty="0">
                <a:latin typeface="Times New Roman"/>
                <a:cs typeface="Times New Roman"/>
              </a:rPr>
              <a:t>analytics</a:t>
            </a:r>
            <a:r>
              <a:rPr lang="en-US" sz="2000" dirty="0" smtClean="0">
                <a:latin typeface="Times New Roman"/>
                <a:cs typeface="Times New Roman"/>
              </a:rPr>
              <a:t>.</a:t>
            </a:r>
          </a:p>
          <a:p>
            <a:pPr marL="390525" marR="5080" indent="-378460" algn="just">
              <a:lnSpc>
                <a:spcPct val="90300"/>
              </a:lnSpc>
              <a:spcBef>
                <a:spcPts val="500"/>
              </a:spcBef>
              <a:buFont typeface="Arial MT"/>
              <a:buChar char="•"/>
              <a:tabLst>
                <a:tab pos="390525" algn="l"/>
                <a:tab pos="391160" algn="l"/>
              </a:tabLst>
            </a:pPr>
            <a:endParaRPr lang="en-US" sz="2000" dirty="0">
              <a:latin typeface="Times New Roman"/>
              <a:cs typeface="Times New Roman"/>
            </a:endParaRPr>
          </a:p>
          <a:p>
            <a:pPr marL="390525" indent="-378460" algn="just">
              <a:lnSpc>
                <a:spcPct val="100000"/>
              </a:lnSpc>
              <a:spcBef>
                <a:spcPts val="260"/>
              </a:spcBef>
              <a:buFont typeface="Arial MT"/>
              <a:buChar char="•"/>
              <a:tabLst>
                <a:tab pos="390525" algn="l"/>
                <a:tab pos="391160" algn="l"/>
              </a:tabLst>
            </a:pPr>
            <a:r>
              <a:rPr lang="en-US" sz="2000" spc="-5"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course,</a:t>
            </a:r>
            <a:r>
              <a:rPr lang="en-US" sz="2000" spc="-20" dirty="0">
                <a:latin typeface="Times New Roman"/>
                <a:cs typeface="Times New Roman"/>
              </a:rPr>
              <a:t> </a:t>
            </a:r>
            <a:r>
              <a:rPr lang="en-US" sz="2000" spc="5" dirty="0">
                <a:latin typeface="Times New Roman"/>
                <a:cs typeface="Times New Roman"/>
              </a:rPr>
              <a:t>only</a:t>
            </a:r>
            <a:r>
              <a:rPr lang="en-US" sz="2000" spc="-20" dirty="0">
                <a:latin typeface="Times New Roman"/>
                <a:cs typeface="Times New Roman"/>
              </a:rPr>
              <a:t> </a:t>
            </a:r>
            <a:r>
              <a:rPr lang="en-US" sz="2000" spc="-5" dirty="0">
                <a:latin typeface="Times New Roman"/>
                <a:cs typeface="Times New Roman"/>
              </a:rPr>
              <a:t>pre-packed</a:t>
            </a:r>
            <a:r>
              <a:rPr lang="en-US" sz="2000" spc="35" dirty="0">
                <a:latin typeface="Times New Roman"/>
                <a:cs typeface="Times New Roman"/>
              </a:rPr>
              <a:t> </a:t>
            </a:r>
            <a:r>
              <a:rPr lang="en-US" sz="2000" dirty="0">
                <a:latin typeface="Times New Roman"/>
                <a:cs typeface="Times New Roman"/>
              </a:rPr>
              <a:t>analyses</a:t>
            </a:r>
            <a:r>
              <a:rPr lang="en-US" sz="2000" spc="-15" dirty="0">
                <a:latin typeface="Times New Roman"/>
                <a:cs typeface="Times New Roman"/>
              </a:rPr>
              <a:t> </a:t>
            </a:r>
            <a:r>
              <a:rPr lang="en-US" sz="2000" spc="5" dirty="0">
                <a:latin typeface="Times New Roman"/>
                <a:cs typeface="Times New Roman"/>
              </a:rPr>
              <a:t>are</a:t>
            </a:r>
            <a:r>
              <a:rPr lang="en-US" sz="2000" spc="-15" dirty="0">
                <a:latin typeface="Times New Roman"/>
                <a:cs typeface="Times New Roman"/>
              </a:rPr>
              <a:t> </a:t>
            </a:r>
            <a:r>
              <a:rPr lang="en-US" sz="2000" spc="5" dirty="0">
                <a:latin typeface="Times New Roman"/>
                <a:cs typeface="Times New Roman"/>
              </a:rPr>
              <a:t>possible</a:t>
            </a:r>
            <a:r>
              <a:rPr lang="en-US" sz="2000" spc="-65" dirty="0">
                <a:latin typeface="Times New Roman"/>
                <a:cs typeface="Times New Roman"/>
              </a:rPr>
              <a:t> </a:t>
            </a:r>
            <a:r>
              <a:rPr lang="en-US" sz="2000" dirty="0">
                <a:latin typeface="Times New Roman"/>
                <a:cs typeface="Times New Roman"/>
              </a:rPr>
              <a:t>through</a:t>
            </a:r>
            <a:r>
              <a:rPr lang="en-US" sz="2000" spc="10" dirty="0">
                <a:latin typeface="Times New Roman"/>
                <a:cs typeface="Times New Roman"/>
              </a:rPr>
              <a:t> </a:t>
            </a:r>
            <a:r>
              <a:rPr lang="en-US" sz="2000" spc="5" dirty="0">
                <a:latin typeface="Times New Roman"/>
                <a:cs typeface="Times New Roman"/>
              </a:rPr>
              <a:t>this</a:t>
            </a:r>
            <a:r>
              <a:rPr lang="en-US" sz="2000" spc="-40" dirty="0">
                <a:latin typeface="Times New Roman"/>
                <a:cs typeface="Times New Roman"/>
              </a:rPr>
              <a:t> </a:t>
            </a:r>
            <a:r>
              <a:rPr lang="en-US" sz="2000" dirty="0">
                <a:latin typeface="Times New Roman"/>
                <a:cs typeface="Times New Roman"/>
              </a:rPr>
              <a:t>approach</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pic>
        <p:nvPicPr>
          <p:cNvPr id="11" name="object 5"/>
          <p:cNvPicPr/>
          <p:nvPr/>
        </p:nvPicPr>
        <p:blipFill>
          <a:blip r:embed="rId3" cstate="print"/>
          <a:stretch>
            <a:fillRect/>
          </a:stretch>
        </p:blipFill>
        <p:spPr>
          <a:xfrm>
            <a:off x="6096000" y="3828334"/>
            <a:ext cx="4233116" cy="2693575"/>
          </a:xfrm>
          <a:prstGeom prst="rect">
            <a:avLst/>
          </a:prstGeom>
        </p:spPr>
      </p:pic>
      <p:sp>
        <p:nvSpPr>
          <p:cNvPr id="3" name="Rectangle 2"/>
          <p:cNvSpPr/>
          <p:nvPr/>
        </p:nvSpPr>
        <p:spPr>
          <a:xfrm>
            <a:off x="3012251" y="4650326"/>
            <a:ext cx="2600712" cy="369332"/>
          </a:xfrm>
          <a:prstGeom prst="rect">
            <a:avLst/>
          </a:prstGeom>
        </p:spPr>
        <p:txBody>
          <a:bodyPr wrap="none">
            <a:spAutoFit/>
          </a:bodyPr>
          <a:lstStyle/>
          <a:p>
            <a:pPr marL="12700" marR="5080">
              <a:lnSpc>
                <a:spcPct val="100000"/>
              </a:lnSpc>
              <a:spcBef>
                <a:spcPts val="105"/>
              </a:spcBef>
            </a:pPr>
            <a:r>
              <a:rPr lang="en-IN" spc="-5" dirty="0">
                <a:latin typeface="Times New Roman"/>
                <a:cs typeface="Times New Roman"/>
              </a:rPr>
              <a:t>document</a:t>
            </a:r>
            <a:r>
              <a:rPr lang="en-IN" spc="-45" dirty="0">
                <a:latin typeface="Times New Roman"/>
                <a:cs typeface="Times New Roman"/>
              </a:rPr>
              <a:t> </a:t>
            </a:r>
            <a:r>
              <a:rPr lang="en-IN" spc="5" dirty="0">
                <a:latin typeface="Times New Roman"/>
                <a:cs typeface="Times New Roman"/>
              </a:rPr>
              <a:t>store </a:t>
            </a:r>
            <a:r>
              <a:rPr lang="en-IN" spc="-535" dirty="0">
                <a:latin typeface="Times New Roman"/>
                <a:cs typeface="Times New Roman"/>
              </a:rPr>
              <a:t> </a:t>
            </a:r>
            <a:r>
              <a:rPr lang="en-IN" spc="-5" dirty="0" err="1" smtClean="0">
                <a:latin typeface="Times New Roman"/>
                <a:cs typeface="Times New Roman"/>
              </a:rPr>
              <a:t>modeling</a:t>
            </a:r>
            <a:endParaRPr lang="en-IN" dirty="0">
              <a:latin typeface="Times New Roman"/>
              <a:cs typeface="Times New Roman"/>
            </a:endParaRPr>
          </a:p>
        </p:txBody>
      </p:sp>
    </p:spTree>
    <p:extLst>
      <p:ext uri="{BB962C8B-B14F-4D97-AF65-F5344CB8AC3E}">
        <p14:creationId xmlns:p14="http://schemas.microsoft.com/office/powerpoint/2010/main" val="8868054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529213" y="901222"/>
            <a:ext cx="8681602" cy="3315267"/>
          </a:xfrm>
          <a:prstGeom prst="rect">
            <a:avLst/>
          </a:prstGeom>
        </p:spPr>
        <p:txBody>
          <a:bodyPr wrap="square">
            <a:spAutoFit/>
          </a:bodyPr>
          <a:lstStyle/>
          <a:p>
            <a:pPr marL="12700">
              <a:lnSpc>
                <a:spcPct val="100000"/>
              </a:lnSpc>
              <a:spcBef>
                <a:spcPts val="405"/>
              </a:spcBef>
            </a:pPr>
            <a:r>
              <a:rPr lang="en-US" sz="2000" b="1" spc="5" dirty="0">
                <a:latin typeface="Times New Roman"/>
                <a:cs typeface="Times New Roman"/>
              </a:rPr>
              <a:t>Remark:</a:t>
            </a:r>
            <a:endParaRPr lang="en-US" sz="2000" dirty="0">
              <a:latin typeface="Times New Roman"/>
              <a:cs typeface="Times New Roman"/>
            </a:endParaRPr>
          </a:p>
          <a:p>
            <a:pPr marL="390525" marR="353695" indent="-378460" algn="just">
              <a:lnSpc>
                <a:spcPts val="2620"/>
              </a:lnSpc>
              <a:spcBef>
                <a:spcPts val="615"/>
              </a:spcBef>
              <a:buFont typeface="Arial MT"/>
              <a:buChar char="•"/>
              <a:tabLst>
                <a:tab pos="390525" algn="l"/>
                <a:tab pos="391160" algn="l"/>
              </a:tabLst>
            </a:pPr>
            <a:r>
              <a:rPr lang="en-US" sz="2000" spc="10" dirty="0">
                <a:latin typeface="Times New Roman"/>
                <a:cs typeface="Times New Roman"/>
              </a:rPr>
              <a:t>Since </a:t>
            </a:r>
            <a:r>
              <a:rPr lang="en-US" sz="2000" spc="15" dirty="0">
                <a:latin typeface="Times New Roman"/>
                <a:cs typeface="Times New Roman"/>
              </a:rPr>
              <a:t>document </a:t>
            </a:r>
            <a:r>
              <a:rPr lang="en-US" sz="2000" spc="10" dirty="0">
                <a:latin typeface="Times New Roman"/>
                <a:cs typeface="Times New Roman"/>
              </a:rPr>
              <a:t>data </a:t>
            </a:r>
            <a:r>
              <a:rPr lang="en-US" sz="2000" spc="5" dirty="0">
                <a:latin typeface="Times New Roman"/>
                <a:cs typeface="Times New Roman"/>
              </a:rPr>
              <a:t>stores </a:t>
            </a:r>
            <a:r>
              <a:rPr lang="en-US" sz="2000" spc="10" dirty="0">
                <a:latin typeface="Times New Roman"/>
                <a:cs typeface="Times New Roman"/>
              </a:rPr>
              <a:t>allow you </a:t>
            </a:r>
            <a:r>
              <a:rPr lang="en-US" sz="2000" spc="5" dirty="0">
                <a:latin typeface="Times New Roman"/>
                <a:cs typeface="Times New Roman"/>
              </a:rPr>
              <a:t>to </a:t>
            </a:r>
            <a:r>
              <a:rPr lang="en-US" sz="2000" spc="15" dirty="0">
                <a:latin typeface="Times New Roman"/>
                <a:cs typeface="Times New Roman"/>
              </a:rPr>
              <a:t>query by </a:t>
            </a:r>
            <a:r>
              <a:rPr lang="en-US" sz="2000" spc="5" dirty="0">
                <a:latin typeface="Times New Roman"/>
                <a:cs typeface="Times New Roman"/>
              </a:rPr>
              <a:t>attributes </a:t>
            </a:r>
            <a:r>
              <a:rPr lang="en-US" sz="2000" spc="-590" dirty="0">
                <a:latin typeface="Times New Roman"/>
                <a:cs typeface="Times New Roman"/>
              </a:rPr>
              <a:t> </a:t>
            </a:r>
            <a:r>
              <a:rPr lang="en-US" sz="2000" spc="5" dirty="0">
                <a:latin typeface="Times New Roman"/>
                <a:cs typeface="Times New Roman"/>
              </a:rPr>
              <a:t>inside </a:t>
            </a:r>
            <a:r>
              <a:rPr lang="en-US" sz="2000" spc="10" dirty="0">
                <a:latin typeface="Times New Roman"/>
                <a:cs typeface="Times New Roman"/>
              </a:rPr>
              <a:t>the document, searches such as </a:t>
            </a:r>
            <a:r>
              <a:rPr lang="en-US" sz="2000" dirty="0">
                <a:solidFill>
                  <a:srgbClr val="0070C0"/>
                </a:solidFill>
                <a:latin typeface="Times New Roman"/>
                <a:cs typeface="Times New Roman"/>
              </a:rPr>
              <a:t>“</a:t>
            </a:r>
            <a:r>
              <a:rPr lang="en-US" sz="2000" i="1" dirty="0">
                <a:solidFill>
                  <a:srgbClr val="0070C0"/>
                </a:solidFill>
                <a:latin typeface="Times New Roman"/>
                <a:cs typeface="Times New Roman"/>
              </a:rPr>
              <a:t>find </a:t>
            </a:r>
            <a:r>
              <a:rPr lang="en-US" sz="2000" i="1" spc="10" dirty="0">
                <a:solidFill>
                  <a:srgbClr val="0070C0"/>
                </a:solidFill>
                <a:latin typeface="Times New Roman"/>
                <a:cs typeface="Times New Roman"/>
              </a:rPr>
              <a:t>all </a:t>
            </a:r>
            <a:r>
              <a:rPr lang="en-US" sz="2000" i="1" spc="-10" dirty="0">
                <a:solidFill>
                  <a:srgbClr val="0070C0"/>
                </a:solidFill>
                <a:latin typeface="Times New Roman"/>
                <a:cs typeface="Times New Roman"/>
              </a:rPr>
              <a:t>orders </a:t>
            </a:r>
            <a:r>
              <a:rPr lang="en-US" sz="2000" i="1" spc="10" dirty="0">
                <a:solidFill>
                  <a:srgbClr val="0070C0"/>
                </a:solidFill>
                <a:latin typeface="Times New Roman"/>
                <a:cs typeface="Times New Roman"/>
              </a:rPr>
              <a:t>that </a:t>
            </a:r>
            <a:r>
              <a:rPr lang="en-US" sz="2000" i="1" spc="15" dirty="0">
                <a:solidFill>
                  <a:srgbClr val="0070C0"/>
                </a:solidFill>
                <a:latin typeface="Times New Roman"/>
                <a:cs typeface="Times New Roman"/>
              </a:rPr>
              <a:t> </a:t>
            </a:r>
            <a:r>
              <a:rPr lang="en-US" sz="2000" i="1" spc="10" dirty="0">
                <a:solidFill>
                  <a:srgbClr val="0070C0"/>
                </a:solidFill>
                <a:latin typeface="Times New Roman"/>
                <a:cs typeface="Times New Roman"/>
              </a:rPr>
              <a:t>include</a:t>
            </a:r>
            <a:r>
              <a:rPr lang="en-US" sz="2000" i="1" spc="-25" dirty="0">
                <a:solidFill>
                  <a:srgbClr val="0070C0"/>
                </a:solidFill>
                <a:latin typeface="Times New Roman"/>
                <a:cs typeface="Times New Roman"/>
              </a:rPr>
              <a:t> </a:t>
            </a:r>
            <a:r>
              <a:rPr lang="en-US" sz="2000" i="1" spc="10" dirty="0">
                <a:solidFill>
                  <a:srgbClr val="0070C0"/>
                </a:solidFill>
                <a:latin typeface="Times New Roman"/>
                <a:cs typeface="Times New Roman"/>
              </a:rPr>
              <a:t>the</a:t>
            </a:r>
            <a:r>
              <a:rPr lang="en-US" sz="2000" i="1" dirty="0">
                <a:solidFill>
                  <a:srgbClr val="0070C0"/>
                </a:solidFill>
                <a:latin typeface="Times New Roman"/>
                <a:cs typeface="Times New Roman"/>
              </a:rPr>
              <a:t> </a:t>
            </a:r>
            <a:r>
              <a:rPr lang="en-US" sz="2000" i="1" spc="10" dirty="0">
                <a:solidFill>
                  <a:srgbClr val="0070C0"/>
                </a:solidFill>
                <a:latin typeface="Times New Roman"/>
                <a:cs typeface="Times New Roman"/>
              </a:rPr>
              <a:t>‘</a:t>
            </a:r>
            <a:r>
              <a:rPr lang="en-US" sz="2000" i="1" spc="10" dirty="0" err="1">
                <a:solidFill>
                  <a:srgbClr val="0070C0"/>
                </a:solidFill>
                <a:latin typeface="Times New Roman"/>
                <a:cs typeface="Times New Roman"/>
              </a:rPr>
              <a:t>Divina</a:t>
            </a:r>
            <a:r>
              <a:rPr lang="en-US" sz="2000" i="1" spc="-10" dirty="0">
                <a:solidFill>
                  <a:srgbClr val="0070C0"/>
                </a:solidFill>
                <a:latin typeface="Times New Roman"/>
                <a:cs typeface="Times New Roman"/>
              </a:rPr>
              <a:t> </a:t>
            </a:r>
            <a:r>
              <a:rPr lang="en-US" sz="2000" i="1" spc="10" dirty="0">
                <a:solidFill>
                  <a:srgbClr val="0070C0"/>
                </a:solidFill>
                <a:latin typeface="Times New Roman"/>
                <a:cs typeface="Times New Roman"/>
              </a:rPr>
              <a:t>Commedia’</a:t>
            </a:r>
            <a:r>
              <a:rPr lang="en-US" sz="2000" i="1" spc="-280" dirty="0">
                <a:solidFill>
                  <a:srgbClr val="0070C0"/>
                </a:solidFill>
                <a:latin typeface="Times New Roman"/>
                <a:cs typeface="Times New Roman"/>
              </a:rPr>
              <a:t> </a:t>
            </a:r>
            <a:r>
              <a:rPr lang="en-US" sz="2000" i="1" dirty="0">
                <a:solidFill>
                  <a:srgbClr val="0070C0"/>
                </a:solidFill>
                <a:latin typeface="Times New Roman"/>
                <a:cs typeface="Times New Roman"/>
              </a:rPr>
              <a:t>product</a:t>
            </a:r>
            <a:r>
              <a:rPr lang="en-US" sz="2000" dirty="0">
                <a:solidFill>
                  <a:srgbClr val="0070C0"/>
                </a:solidFill>
                <a:latin typeface="Times New Roman"/>
                <a:cs typeface="Times New Roman"/>
              </a:rPr>
              <a:t>”</a:t>
            </a:r>
            <a:r>
              <a:rPr lang="en-US" sz="2000" spc="-25" dirty="0">
                <a:solidFill>
                  <a:srgbClr val="0070C0"/>
                </a:solidFill>
                <a:latin typeface="Times New Roman"/>
                <a:cs typeface="Times New Roman"/>
              </a:rPr>
              <a:t> </a:t>
            </a:r>
            <a:r>
              <a:rPr lang="en-US" sz="2000" spc="10" dirty="0">
                <a:latin typeface="Times New Roman"/>
                <a:cs typeface="Times New Roman"/>
              </a:rPr>
              <a:t>are</a:t>
            </a:r>
            <a:r>
              <a:rPr lang="en-US" sz="2000" spc="5" dirty="0">
                <a:latin typeface="Times New Roman"/>
                <a:cs typeface="Times New Roman"/>
              </a:rPr>
              <a:t> possible</a:t>
            </a:r>
            <a:endParaRPr lang="en-US" sz="2000" dirty="0">
              <a:latin typeface="Times New Roman"/>
              <a:cs typeface="Times New Roman"/>
            </a:endParaRPr>
          </a:p>
          <a:p>
            <a:pPr algn="just">
              <a:lnSpc>
                <a:spcPct val="100000"/>
              </a:lnSpc>
              <a:spcBef>
                <a:spcPts val="50"/>
              </a:spcBef>
              <a:buFont typeface="Arial MT"/>
              <a:buChar char="•"/>
            </a:pPr>
            <a:endParaRPr lang="en-US" sz="2400" dirty="0">
              <a:latin typeface="Times New Roman"/>
              <a:cs typeface="Times New Roman"/>
            </a:endParaRPr>
          </a:p>
          <a:p>
            <a:pPr marL="390525" marR="5080" indent="-378460" algn="just">
              <a:lnSpc>
                <a:spcPct val="91100"/>
              </a:lnSpc>
              <a:spcBef>
                <a:spcPts val="5"/>
              </a:spcBef>
              <a:buFont typeface="Arial MT"/>
              <a:buChar char="•"/>
              <a:tabLst>
                <a:tab pos="390525" algn="l"/>
                <a:tab pos="391160" algn="l"/>
              </a:tabLst>
            </a:pPr>
            <a:r>
              <a:rPr lang="en-US" sz="2000" spc="5" dirty="0">
                <a:latin typeface="Times New Roman"/>
                <a:cs typeface="Times New Roman"/>
              </a:rPr>
              <a:t>Creating </a:t>
            </a:r>
            <a:r>
              <a:rPr lang="en-US" sz="2000" spc="10" dirty="0">
                <a:latin typeface="Times New Roman"/>
                <a:cs typeface="Times New Roman"/>
              </a:rPr>
              <a:t>an aggregate </a:t>
            </a:r>
            <a:r>
              <a:rPr lang="en-US" sz="2000" spc="5" dirty="0">
                <a:latin typeface="Times New Roman"/>
                <a:cs typeface="Times New Roman"/>
              </a:rPr>
              <a:t>in </a:t>
            </a:r>
            <a:r>
              <a:rPr lang="en-US" sz="2000" spc="10" dirty="0">
                <a:latin typeface="Times New Roman"/>
                <a:cs typeface="Times New Roman"/>
              </a:rPr>
              <a:t>a </a:t>
            </a:r>
            <a:r>
              <a:rPr lang="en-US" sz="2000" spc="15" dirty="0">
                <a:latin typeface="Times New Roman"/>
                <a:cs typeface="Times New Roman"/>
              </a:rPr>
              <a:t>document </a:t>
            </a:r>
            <a:r>
              <a:rPr lang="en-US" sz="2000" spc="5" dirty="0">
                <a:latin typeface="Times New Roman"/>
                <a:cs typeface="Times New Roman"/>
              </a:rPr>
              <a:t>store </a:t>
            </a:r>
            <a:r>
              <a:rPr lang="en-US" sz="2000" spc="15" dirty="0">
                <a:latin typeface="Times New Roman"/>
                <a:cs typeface="Times New Roman"/>
              </a:rPr>
              <a:t>of product and </a:t>
            </a:r>
            <a:r>
              <a:rPr lang="en-US" sz="2000" spc="20" dirty="0">
                <a:latin typeface="Times New Roman"/>
                <a:cs typeface="Times New Roman"/>
              </a:rPr>
              <a:t> </a:t>
            </a:r>
            <a:r>
              <a:rPr lang="en-US" sz="2000" spc="15" dirty="0">
                <a:latin typeface="Times New Roman"/>
                <a:cs typeface="Times New Roman"/>
              </a:rPr>
              <a:t>orders</a:t>
            </a:r>
            <a:r>
              <a:rPr lang="en-US" sz="2000" spc="-35" dirty="0">
                <a:latin typeface="Times New Roman"/>
                <a:cs typeface="Times New Roman"/>
              </a:rPr>
              <a:t> </a:t>
            </a:r>
            <a:r>
              <a:rPr lang="en-US" sz="2000" dirty="0">
                <a:latin typeface="Times New Roman"/>
                <a:cs typeface="Times New Roman"/>
              </a:rPr>
              <a:t>it</a:t>
            </a:r>
            <a:r>
              <a:rPr lang="en-US" sz="2000" spc="20" dirty="0">
                <a:latin typeface="Times New Roman"/>
                <a:cs typeface="Times New Roman"/>
              </a:rPr>
              <a:t> </a:t>
            </a:r>
            <a:r>
              <a:rPr lang="en-US" sz="2000" spc="15" dirty="0">
                <a:latin typeface="Times New Roman"/>
                <a:cs typeface="Times New Roman"/>
              </a:rPr>
              <a:t>belongs</a:t>
            </a:r>
            <a:r>
              <a:rPr lang="en-US" sz="2000" spc="-55"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10" dirty="0">
                <a:latin typeface="Times New Roman"/>
                <a:cs typeface="Times New Roman"/>
              </a:rPr>
              <a:t>therefore</a:t>
            </a:r>
            <a:r>
              <a:rPr lang="en-US" sz="2000" dirty="0">
                <a:latin typeface="Times New Roman"/>
                <a:cs typeface="Times New Roman"/>
              </a:rPr>
              <a:t> </a:t>
            </a:r>
            <a:r>
              <a:rPr lang="en-US" sz="2000" spc="15" dirty="0">
                <a:latin typeface="Times New Roman"/>
                <a:cs typeface="Times New Roman"/>
              </a:rPr>
              <a:t>not</a:t>
            </a:r>
            <a:r>
              <a:rPr lang="en-US" sz="2000" spc="-25" dirty="0">
                <a:latin typeface="Times New Roman"/>
                <a:cs typeface="Times New Roman"/>
              </a:rPr>
              <a:t> </a:t>
            </a:r>
            <a:r>
              <a:rPr lang="en-US" sz="2000" spc="5" dirty="0">
                <a:latin typeface="Times New Roman"/>
                <a:cs typeface="Times New Roman"/>
              </a:rPr>
              <a:t>necessary</a:t>
            </a:r>
            <a:r>
              <a:rPr lang="en-US" sz="2000" spc="-15" dirty="0">
                <a:latin typeface="Times New Roman"/>
                <a:cs typeface="Times New Roman"/>
              </a:rPr>
              <a:t> </a:t>
            </a:r>
            <a:r>
              <a:rPr lang="en-US" sz="2000" spc="5" dirty="0">
                <a:latin typeface="Times New Roman"/>
                <a:cs typeface="Times New Roman"/>
              </a:rPr>
              <a:t>for</a:t>
            </a:r>
            <a:r>
              <a:rPr lang="en-US" sz="2000" spc="30" dirty="0">
                <a:latin typeface="Times New Roman"/>
                <a:cs typeface="Times New Roman"/>
              </a:rPr>
              <a:t> </a:t>
            </a:r>
            <a:r>
              <a:rPr lang="en-US" sz="2000" spc="10" dirty="0">
                <a:latin typeface="Times New Roman"/>
                <a:cs typeface="Times New Roman"/>
              </a:rPr>
              <a:t>obtaining</a:t>
            </a:r>
            <a:r>
              <a:rPr lang="en-US" sz="2000" spc="-40" dirty="0">
                <a:latin typeface="Times New Roman"/>
                <a:cs typeface="Times New Roman"/>
              </a:rPr>
              <a:t> </a:t>
            </a:r>
            <a:r>
              <a:rPr lang="en-US" sz="2000" spc="10" dirty="0">
                <a:latin typeface="Times New Roman"/>
                <a:cs typeface="Times New Roman"/>
              </a:rPr>
              <a:t>the </a:t>
            </a:r>
            <a:r>
              <a:rPr lang="en-US" sz="2000" spc="-585" dirty="0">
                <a:latin typeface="Times New Roman"/>
                <a:cs typeface="Times New Roman"/>
              </a:rPr>
              <a:t> </a:t>
            </a:r>
            <a:r>
              <a:rPr lang="en-US" sz="2000" spc="5" dirty="0">
                <a:latin typeface="Times New Roman"/>
                <a:cs typeface="Times New Roman"/>
              </a:rPr>
              <a:t>result </a:t>
            </a:r>
            <a:r>
              <a:rPr lang="en-US" sz="2000" spc="10" dirty="0">
                <a:latin typeface="Times New Roman"/>
                <a:cs typeface="Times New Roman"/>
              </a:rPr>
              <a:t>we are looking </a:t>
            </a:r>
            <a:r>
              <a:rPr lang="en-US" sz="2000" spc="-20" dirty="0">
                <a:latin typeface="Times New Roman"/>
                <a:cs typeface="Times New Roman"/>
              </a:rPr>
              <a:t>for, </a:t>
            </a:r>
            <a:r>
              <a:rPr lang="en-US" sz="2000" spc="15" dirty="0">
                <a:latin typeface="Times New Roman"/>
                <a:cs typeface="Times New Roman"/>
              </a:rPr>
              <a:t>but </a:t>
            </a:r>
            <a:r>
              <a:rPr lang="en-US" sz="2000" spc="10" dirty="0">
                <a:latin typeface="Times New Roman"/>
                <a:cs typeface="Times New Roman"/>
              </a:rPr>
              <a:t>rather </a:t>
            </a:r>
            <a:r>
              <a:rPr lang="en-US" sz="2000" spc="5" dirty="0">
                <a:latin typeface="Times New Roman"/>
                <a:cs typeface="Times New Roman"/>
              </a:rPr>
              <a:t>for </a:t>
            </a:r>
            <a:r>
              <a:rPr lang="en-US" sz="2000" spc="10" dirty="0">
                <a:solidFill>
                  <a:srgbClr val="0070C0"/>
                </a:solidFill>
                <a:latin typeface="Times New Roman"/>
                <a:cs typeface="Times New Roman"/>
              </a:rPr>
              <a:t>optimizing</a:t>
            </a:r>
            <a:r>
              <a:rPr lang="en-US" sz="2000" spc="10" dirty="0">
                <a:latin typeface="Times New Roman"/>
                <a:cs typeface="Times New Roman"/>
              </a:rPr>
              <a:t> the way we </a:t>
            </a:r>
            <a:r>
              <a:rPr lang="en-US" sz="2000" spc="-585" dirty="0">
                <a:latin typeface="Times New Roman"/>
                <a:cs typeface="Times New Roman"/>
              </a:rPr>
              <a:t> </a:t>
            </a:r>
            <a:r>
              <a:rPr lang="en-US" sz="2000" spc="10" dirty="0">
                <a:latin typeface="Times New Roman"/>
                <a:cs typeface="Times New Roman"/>
              </a:rPr>
              <a:t>obtain</a:t>
            </a:r>
            <a:r>
              <a:rPr lang="en-US" sz="2000" spc="-20" dirty="0">
                <a:latin typeface="Times New Roman"/>
                <a:cs typeface="Times New Roman"/>
              </a:rPr>
              <a:t> </a:t>
            </a:r>
            <a:r>
              <a:rPr lang="en-US" sz="2000" dirty="0">
                <a:latin typeface="Times New Roman"/>
                <a:cs typeface="Times New Roman"/>
              </a:rPr>
              <a:t>it.</a:t>
            </a:r>
          </a:p>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9917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3" name="Rectangle 2"/>
          <p:cNvSpPr/>
          <p:nvPr/>
        </p:nvSpPr>
        <p:spPr>
          <a:xfrm>
            <a:off x="2569241" y="909000"/>
            <a:ext cx="4848000" cy="4882875"/>
          </a:xfrm>
          <a:prstGeom prst="rect">
            <a:avLst/>
          </a:prstGeom>
        </p:spPr>
        <p:txBody>
          <a:bodyPr wrap="square">
            <a:spAutoFit/>
          </a:bodyPr>
          <a:lstStyle/>
          <a:p>
            <a:pPr marL="390525" marR="5080" indent="-378460">
              <a:lnSpc>
                <a:spcPts val="2620"/>
              </a:lnSpc>
              <a:spcBef>
                <a:spcPts val="425"/>
              </a:spcBef>
              <a:buFont typeface="Arial MT"/>
              <a:buChar char="•"/>
              <a:tabLst>
                <a:tab pos="390525" algn="l"/>
                <a:tab pos="391160" algn="l"/>
              </a:tabLst>
            </a:pPr>
            <a:r>
              <a:rPr lang="en-US" sz="2000" spc="10" dirty="0" smtClean="0">
                <a:latin typeface="Times New Roman"/>
                <a:cs typeface="Times New Roman"/>
              </a:rPr>
              <a:t>When using the </a:t>
            </a:r>
            <a:r>
              <a:rPr lang="en-US" sz="2000" spc="10" dirty="0" smtClean="0">
                <a:solidFill>
                  <a:srgbClr val="FF0000"/>
                </a:solidFill>
                <a:latin typeface="Times New Roman"/>
                <a:cs typeface="Times New Roman"/>
              </a:rPr>
              <a:t>column </a:t>
            </a:r>
            <a:r>
              <a:rPr lang="en-US" sz="2000" dirty="0" smtClean="0">
                <a:solidFill>
                  <a:srgbClr val="FF0000"/>
                </a:solidFill>
                <a:latin typeface="Times New Roman"/>
                <a:cs typeface="Times New Roman"/>
              </a:rPr>
              <a:t>families </a:t>
            </a:r>
            <a:r>
              <a:rPr lang="en-US" sz="2000" spc="5" dirty="0" smtClean="0">
                <a:latin typeface="Times New Roman"/>
                <a:cs typeface="Times New Roman"/>
              </a:rPr>
              <a:t>to </a:t>
            </a:r>
            <a:r>
              <a:rPr lang="en-US" sz="2000" spc="10" dirty="0" smtClean="0">
                <a:latin typeface="Times New Roman"/>
                <a:cs typeface="Times New Roman"/>
              </a:rPr>
              <a:t> model the data, we can model the </a:t>
            </a:r>
            <a:r>
              <a:rPr lang="en-US" sz="2000" spc="15" dirty="0" smtClean="0">
                <a:latin typeface="Times New Roman"/>
                <a:cs typeface="Times New Roman"/>
              </a:rPr>
              <a:t> </a:t>
            </a:r>
            <a:r>
              <a:rPr lang="en-US" sz="2000" spc="5" dirty="0" smtClean="0">
                <a:latin typeface="Times New Roman"/>
                <a:cs typeface="Times New Roman"/>
              </a:rPr>
              <a:t>schema</a:t>
            </a:r>
            <a:r>
              <a:rPr lang="en-US" sz="2000" dirty="0" smtClean="0">
                <a:latin typeface="Times New Roman"/>
                <a:cs typeface="Times New Roman"/>
              </a:rPr>
              <a:t> </a:t>
            </a:r>
            <a:r>
              <a:rPr lang="en-US" sz="2000" spc="10" dirty="0" smtClean="0">
                <a:latin typeface="Times New Roman"/>
                <a:cs typeface="Times New Roman"/>
              </a:rPr>
              <a:t>a</a:t>
            </a:r>
            <a:r>
              <a:rPr lang="en-US" sz="2000" dirty="0" smtClean="0">
                <a:latin typeface="Times New Roman"/>
                <a:cs typeface="Times New Roman"/>
              </a:rPr>
              <a:t> little</a:t>
            </a:r>
            <a:r>
              <a:rPr lang="en-US" sz="2000" spc="30" dirty="0" smtClean="0">
                <a:latin typeface="Times New Roman"/>
                <a:cs typeface="Times New Roman"/>
              </a:rPr>
              <a:t> </a:t>
            </a:r>
            <a:r>
              <a:rPr lang="en-US" sz="2000" spc="10" dirty="0" smtClean="0">
                <a:latin typeface="Times New Roman"/>
                <a:cs typeface="Times New Roman"/>
              </a:rPr>
              <a:t>more.</a:t>
            </a:r>
            <a:r>
              <a:rPr lang="en-US" sz="2000" spc="15" dirty="0" smtClean="0">
                <a:latin typeface="Times New Roman"/>
                <a:cs typeface="Times New Roman"/>
              </a:rPr>
              <a:t> </a:t>
            </a:r>
            <a:r>
              <a:rPr lang="en-US" sz="2000" spc="-10" dirty="0" smtClean="0">
                <a:latin typeface="Times New Roman"/>
                <a:cs typeface="Times New Roman"/>
              </a:rPr>
              <a:t>Obviously,</a:t>
            </a:r>
            <a:r>
              <a:rPr lang="en-US" sz="2000" spc="-5" dirty="0" smtClean="0">
                <a:latin typeface="Times New Roman"/>
                <a:cs typeface="Times New Roman"/>
              </a:rPr>
              <a:t> </a:t>
            </a:r>
            <a:r>
              <a:rPr lang="en-US" sz="2000" spc="10" dirty="0" smtClean="0">
                <a:latin typeface="Times New Roman"/>
                <a:cs typeface="Times New Roman"/>
              </a:rPr>
              <a:t>there </a:t>
            </a:r>
            <a:r>
              <a:rPr lang="en-US" sz="2000" spc="-585" dirty="0" smtClean="0">
                <a:latin typeface="Times New Roman"/>
                <a:cs typeface="Times New Roman"/>
              </a:rPr>
              <a:t> </a:t>
            </a:r>
            <a:r>
              <a:rPr lang="en-US" sz="2000" spc="10" dirty="0" smtClean="0">
                <a:latin typeface="Times New Roman"/>
                <a:cs typeface="Times New Roman"/>
              </a:rPr>
              <a:t>are</a:t>
            </a:r>
            <a:r>
              <a:rPr lang="en-US" sz="2000" spc="-5" dirty="0" smtClean="0">
                <a:latin typeface="Times New Roman"/>
                <a:cs typeface="Times New Roman"/>
              </a:rPr>
              <a:t> </a:t>
            </a:r>
            <a:r>
              <a:rPr lang="en-US" sz="2000" spc="5" dirty="0" smtClean="0">
                <a:latin typeface="Times New Roman"/>
                <a:cs typeface="Times New Roman"/>
              </a:rPr>
              <a:t>multiple</a:t>
            </a:r>
            <a:r>
              <a:rPr lang="en-US" sz="2000" dirty="0" smtClean="0">
                <a:latin typeface="Times New Roman"/>
                <a:cs typeface="Times New Roman"/>
              </a:rPr>
              <a:t> </a:t>
            </a:r>
            <a:r>
              <a:rPr lang="en-US" sz="2000" spc="5" dirty="0" smtClean="0">
                <a:latin typeface="Times New Roman"/>
                <a:cs typeface="Times New Roman"/>
              </a:rPr>
              <a:t>ways</a:t>
            </a:r>
            <a:r>
              <a:rPr lang="en-US" sz="2000" spc="10" dirty="0" smtClean="0">
                <a:latin typeface="Times New Roman"/>
                <a:cs typeface="Times New Roman"/>
              </a:rPr>
              <a:t> </a:t>
            </a:r>
            <a:r>
              <a:rPr lang="en-US" sz="2000" spc="5" dirty="0" smtClean="0">
                <a:latin typeface="Times New Roman"/>
                <a:cs typeface="Times New Roman"/>
              </a:rPr>
              <a:t>to</a:t>
            </a:r>
            <a:r>
              <a:rPr lang="en-US" sz="2000" spc="10" dirty="0" smtClean="0">
                <a:latin typeface="Times New Roman"/>
                <a:cs typeface="Times New Roman"/>
              </a:rPr>
              <a:t> model</a:t>
            </a:r>
            <a:r>
              <a:rPr lang="en-US" sz="2000" spc="-10" dirty="0" smtClean="0">
                <a:latin typeface="Times New Roman"/>
                <a:cs typeface="Times New Roman"/>
              </a:rPr>
              <a:t> </a:t>
            </a:r>
            <a:r>
              <a:rPr lang="en-US" sz="2000" spc="10" dirty="0" smtClean="0">
                <a:latin typeface="Times New Roman"/>
                <a:cs typeface="Times New Roman"/>
              </a:rPr>
              <a:t>the</a:t>
            </a:r>
            <a:r>
              <a:rPr lang="en-US" sz="2000" dirty="0" smtClean="0">
                <a:latin typeface="Times New Roman"/>
                <a:cs typeface="Times New Roman"/>
              </a:rPr>
              <a:t> </a:t>
            </a:r>
            <a:r>
              <a:rPr lang="en-US" sz="2000" spc="10" dirty="0" smtClean="0">
                <a:latin typeface="Times New Roman"/>
                <a:cs typeface="Times New Roman"/>
              </a:rPr>
              <a:t>data</a:t>
            </a:r>
            <a:endParaRPr lang="en-US" sz="2000" dirty="0" smtClean="0">
              <a:latin typeface="Times New Roman"/>
              <a:cs typeface="Times New Roman"/>
            </a:endParaRPr>
          </a:p>
          <a:p>
            <a:pPr>
              <a:lnSpc>
                <a:spcPct val="100000"/>
              </a:lnSpc>
              <a:spcBef>
                <a:spcPts val="45"/>
              </a:spcBef>
              <a:buFont typeface="Arial MT"/>
              <a:buChar char="•"/>
            </a:pPr>
            <a:endParaRPr lang="en-US" sz="2800" dirty="0" smtClean="0">
              <a:latin typeface="Times New Roman"/>
              <a:cs typeface="Times New Roman"/>
            </a:endParaRPr>
          </a:p>
          <a:p>
            <a:pPr marL="390525" marR="266065" indent="-378460" algn="just">
              <a:lnSpc>
                <a:spcPct val="91300"/>
              </a:lnSpc>
              <a:buFont typeface="Arial MT"/>
              <a:buChar char="•"/>
              <a:tabLst>
                <a:tab pos="391160" algn="l"/>
              </a:tabLst>
            </a:pPr>
            <a:r>
              <a:rPr lang="en-US" sz="2000" spc="10" dirty="0" smtClean="0">
                <a:latin typeface="Times New Roman"/>
                <a:cs typeface="Times New Roman"/>
              </a:rPr>
              <a:t>In </a:t>
            </a:r>
            <a:r>
              <a:rPr lang="en-US" sz="2000" spc="15" dirty="0" smtClean="0">
                <a:latin typeface="Times New Roman"/>
                <a:cs typeface="Times New Roman"/>
              </a:rPr>
              <a:t>our </a:t>
            </a:r>
            <a:r>
              <a:rPr lang="en-US" sz="2000" spc="10" dirty="0" smtClean="0">
                <a:latin typeface="Times New Roman"/>
                <a:cs typeface="Times New Roman"/>
              </a:rPr>
              <a:t>example, </a:t>
            </a:r>
            <a:r>
              <a:rPr lang="en-US" sz="2000" spc="15" dirty="0" smtClean="0">
                <a:latin typeface="Times New Roman"/>
                <a:cs typeface="Times New Roman"/>
              </a:rPr>
              <a:t>one </a:t>
            </a:r>
            <a:r>
              <a:rPr lang="en-US" sz="2000" spc="10" dirty="0" smtClean="0">
                <a:latin typeface="Times New Roman"/>
                <a:cs typeface="Times New Roman"/>
              </a:rPr>
              <a:t>way </a:t>
            </a:r>
            <a:r>
              <a:rPr lang="en-US" sz="2000" spc="5" dirty="0" smtClean="0">
                <a:latin typeface="Times New Roman"/>
                <a:cs typeface="Times New Roman"/>
              </a:rPr>
              <a:t>is to store </a:t>
            </a:r>
            <a:r>
              <a:rPr lang="en-US" sz="2000" spc="10" dirty="0" smtClean="0">
                <a:latin typeface="Times New Roman"/>
                <a:cs typeface="Times New Roman"/>
              </a:rPr>
              <a:t> the </a:t>
            </a:r>
            <a:r>
              <a:rPr lang="en-US" sz="2000" spc="5" dirty="0" smtClean="0">
                <a:latin typeface="Times New Roman"/>
                <a:cs typeface="Times New Roman"/>
              </a:rPr>
              <a:t>Customer </a:t>
            </a:r>
            <a:r>
              <a:rPr lang="en-US" sz="2000" spc="15" dirty="0" smtClean="0">
                <a:latin typeface="Times New Roman"/>
                <a:cs typeface="Times New Roman"/>
              </a:rPr>
              <a:t>and </a:t>
            </a:r>
            <a:r>
              <a:rPr lang="en-US" sz="2000" spc="10" dirty="0" smtClean="0">
                <a:latin typeface="Times New Roman"/>
                <a:cs typeface="Times New Roman"/>
              </a:rPr>
              <a:t>Order </a:t>
            </a:r>
            <a:r>
              <a:rPr lang="en-US" sz="2000" spc="5" dirty="0" smtClean="0">
                <a:latin typeface="Times New Roman"/>
                <a:cs typeface="Times New Roman"/>
              </a:rPr>
              <a:t>in </a:t>
            </a:r>
            <a:r>
              <a:rPr lang="en-US" sz="2000" dirty="0" smtClean="0">
                <a:latin typeface="Times New Roman"/>
                <a:cs typeface="Times New Roman"/>
              </a:rPr>
              <a:t>different </a:t>
            </a:r>
            <a:r>
              <a:rPr lang="en-US" sz="2000" spc="-585" dirty="0" smtClean="0">
                <a:latin typeface="Times New Roman"/>
                <a:cs typeface="Times New Roman"/>
              </a:rPr>
              <a:t> </a:t>
            </a:r>
            <a:r>
              <a:rPr lang="en-US" sz="2000" spc="10" dirty="0" smtClean="0">
                <a:latin typeface="Times New Roman"/>
                <a:cs typeface="Times New Roman"/>
              </a:rPr>
              <a:t>column</a:t>
            </a:r>
            <a:r>
              <a:rPr lang="en-US" sz="2000" spc="5" dirty="0" smtClean="0">
                <a:latin typeface="Times New Roman"/>
                <a:cs typeface="Times New Roman"/>
              </a:rPr>
              <a:t> </a:t>
            </a:r>
            <a:r>
              <a:rPr lang="en-US" sz="2000" dirty="0" smtClean="0">
                <a:latin typeface="Times New Roman"/>
                <a:cs typeface="Times New Roman"/>
              </a:rPr>
              <a:t>families</a:t>
            </a:r>
          </a:p>
          <a:p>
            <a:pPr>
              <a:lnSpc>
                <a:spcPct val="100000"/>
              </a:lnSpc>
              <a:spcBef>
                <a:spcPts val="50"/>
              </a:spcBef>
              <a:buFont typeface="Arial MT"/>
              <a:buChar char="•"/>
            </a:pPr>
            <a:endParaRPr lang="en-US" sz="3200" dirty="0" smtClean="0">
              <a:latin typeface="Times New Roman"/>
              <a:cs typeface="Times New Roman"/>
            </a:endParaRPr>
          </a:p>
          <a:p>
            <a:pPr marL="390525" marR="93980" indent="-378460">
              <a:lnSpc>
                <a:spcPct val="91000"/>
              </a:lnSpc>
              <a:buFont typeface="Arial MT"/>
              <a:buChar char="•"/>
              <a:tabLst>
                <a:tab pos="390525" algn="l"/>
                <a:tab pos="391160" algn="l"/>
              </a:tabLst>
            </a:pPr>
            <a:r>
              <a:rPr lang="en-US" sz="2000" spc="15" dirty="0" smtClean="0">
                <a:latin typeface="Times New Roman"/>
                <a:cs typeface="Times New Roman"/>
              </a:rPr>
              <a:t>The</a:t>
            </a:r>
            <a:r>
              <a:rPr lang="en-US" sz="2000" spc="-15" dirty="0" smtClean="0">
                <a:latin typeface="Times New Roman"/>
                <a:cs typeface="Times New Roman"/>
              </a:rPr>
              <a:t> </a:t>
            </a:r>
            <a:r>
              <a:rPr lang="en-US" sz="2000" spc="10" dirty="0" smtClean="0">
                <a:latin typeface="Times New Roman"/>
                <a:cs typeface="Times New Roman"/>
              </a:rPr>
              <a:t>reference</a:t>
            </a:r>
            <a:r>
              <a:rPr lang="en-US" sz="2000" spc="-35" dirty="0" smtClean="0">
                <a:latin typeface="Times New Roman"/>
                <a:cs typeface="Times New Roman"/>
              </a:rPr>
              <a:t> </a:t>
            </a:r>
            <a:r>
              <a:rPr lang="en-US" sz="2000" spc="5" dirty="0" smtClean="0">
                <a:latin typeface="Times New Roman"/>
                <a:cs typeface="Times New Roman"/>
              </a:rPr>
              <a:t>to</a:t>
            </a:r>
            <a:r>
              <a:rPr lang="en-US" sz="2000" dirty="0" smtClean="0">
                <a:latin typeface="Times New Roman"/>
                <a:cs typeface="Times New Roman"/>
              </a:rPr>
              <a:t> </a:t>
            </a:r>
            <a:r>
              <a:rPr lang="en-US" sz="2000" spc="5" dirty="0" smtClean="0">
                <a:latin typeface="Times New Roman"/>
                <a:cs typeface="Times New Roman"/>
              </a:rPr>
              <a:t>all</a:t>
            </a:r>
            <a:r>
              <a:rPr lang="en-US" sz="2000" spc="10" dirty="0" smtClean="0">
                <a:latin typeface="Times New Roman"/>
                <a:cs typeface="Times New Roman"/>
              </a:rPr>
              <a:t> the</a:t>
            </a:r>
            <a:r>
              <a:rPr lang="en-US" sz="2000" spc="-10" dirty="0" smtClean="0">
                <a:latin typeface="Times New Roman"/>
                <a:cs typeface="Times New Roman"/>
              </a:rPr>
              <a:t> </a:t>
            </a:r>
            <a:r>
              <a:rPr lang="en-US" sz="2000" spc="15" dirty="0" smtClean="0">
                <a:latin typeface="Times New Roman"/>
                <a:cs typeface="Times New Roman"/>
              </a:rPr>
              <a:t>orders</a:t>
            </a:r>
            <a:r>
              <a:rPr lang="en-US" sz="2000" spc="-50" dirty="0" smtClean="0">
                <a:latin typeface="Times New Roman"/>
                <a:cs typeface="Times New Roman"/>
              </a:rPr>
              <a:t> </a:t>
            </a:r>
            <a:r>
              <a:rPr lang="en-US" sz="2000" spc="10" dirty="0" smtClean="0">
                <a:latin typeface="Times New Roman"/>
                <a:cs typeface="Times New Roman"/>
              </a:rPr>
              <a:t>placed </a:t>
            </a:r>
            <a:r>
              <a:rPr lang="en-US" sz="2000" spc="-585" dirty="0" smtClean="0">
                <a:latin typeface="Times New Roman"/>
                <a:cs typeface="Times New Roman"/>
              </a:rPr>
              <a:t> </a:t>
            </a:r>
            <a:r>
              <a:rPr lang="en-US" sz="2000" spc="15" dirty="0" smtClean="0">
                <a:latin typeface="Times New Roman"/>
                <a:cs typeface="Times New Roman"/>
              </a:rPr>
              <a:t>by </a:t>
            </a:r>
            <a:r>
              <a:rPr lang="en-US" sz="2000" spc="10" dirty="0" smtClean="0">
                <a:latin typeface="Times New Roman"/>
                <a:cs typeface="Times New Roman"/>
              </a:rPr>
              <a:t>the </a:t>
            </a:r>
            <a:r>
              <a:rPr lang="en-US" sz="2000" spc="5" dirty="0" smtClean="0">
                <a:latin typeface="Times New Roman"/>
                <a:cs typeface="Times New Roman"/>
              </a:rPr>
              <a:t>customer </a:t>
            </a:r>
            <a:r>
              <a:rPr lang="en-US" sz="2000" spc="10" dirty="0" smtClean="0">
                <a:latin typeface="Times New Roman"/>
                <a:cs typeface="Times New Roman"/>
              </a:rPr>
              <a:t>are </a:t>
            </a:r>
            <a:r>
              <a:rPr lang="en-US" sz="2000" spc="5" dirty="0" smtClean="0">
                <a:latin typeface="Times New Roman"/>
                <a:cs typeface="Times New Roman"/>
              </a:rPr>
              <a:t>in </a:t>
            </a:r>
            <a:r>
              <a:rPr lang="en-US" sz="2000" spc="10" dirty="0" smtClean="0">
                <a:latin typeface="Times New Roman"/>
                <a:cs typeface="Times New Roman"/>
              </a:rPr>
              <a:t>the </a:t>
            </a:r>
            <a:r>
              <a:rPr lang="en-US" sz="2000" spc="5" dirty="0" smtClean="0">
                <a:latin typeface="Times New Roman"/>
                <a:cs typeface="Times New Roman"/>
              </a:rPr>
              <a:t>Customer </a:t>
            </a:r>
            <a:r>
              <a:rPr lang="en-US" sz="2000" spc="10" dirty="0" smtClean="0">
                <a:latin typeface="Times New Roman"/>
                <a:cs typeface="Times New Roman"/>
              </a:rPr>
              <a:t> column</a:t>
            </a:r>
            <a:r>
              <a:rPr lang="en-US" sz="2000" spc="5" dirty="0" smtClean="0">
                <a:latin typeface="Times New Roman"/>
                <a:cs typeface="Times New Roman"/>
              </a:rPr>
              <a:t> </a:t>
            </a:r>
            <a:r>
              <a:rPr lang="en-US" sz="2000" spc="-25" dirty="0" smtClean="0">
                <a:latin typeface="Times New Roman"/>
                <a:cs typeface="Times New Roman"/>
              </a:rPr>
              <a:t>family.</a:t>
            </a:r>
            <a:r>
              <a:rPr lang="en-US" sz="2000" spc="60" dirty="0" smtClean="0">
                <a:latin typeface="Times New Roman"/>
                <a:cs typeface="Times New Roman"/>
              </a:rPr>
              <a:t> </a:t>
            </a:r>
            <a:r>
              <a:rPr lang="en-US" sz="2000" spc="5" dirty="0" smtClean="0">
                <a:latin typeface="Times New Roman"/>
                <a:cs typeface="Times New Roman"/>
              </a:rPr>
              <a:t>Similar</a:t>
            </a:r>
            <a:r>
              <a:rPr lang="en-US" sz="2000" spc="55" dirty="0" smtClean="0">
                <a:latin typeface="Times New Roman"/>
                <a:cs typeface="Times New Roman"/>
              </a:rPr>
              <a:t> </a:t>
            </a:r>
            <a:r>
              <a:rPr lang="en-US" sz="2000" spc="10" dirty="0" smtClean="0">
                <a:latin typeface="Times New Roman"/>
                <a:cs typeface="Times New Roman"/>
              </a:rPr>
              <a:t>other </a:t>
            </a:r>
            <a:r>
              <a:rPr lang="en-US" sz="2000" spc="15" dirty="0" smtClean="0">
                <a:latin typeface="Times New Roman"/>
                <a:cs typeface="Times New Roman"/>
              </a:rPr>
              <a:t> </a:t>
            </a:r>
            <a:r>
              <a:rPr lang="en-US" sz="2000" spc="10" dirty="0" err="1" smtClean="0">
                <a:latin typeface="Times New Roman"/>
                <a:cs typeface="Times New Roman"/>
              </a:rPr>
              <a:t>denormalizations</a:t>
            </a:r>
            <a:r>
              <a:rPr lang="en-US" sz="2000" spc="10" dirty="0" smtClean="0">
                <a:latin typeface="Times New Roman"/>
                <a:cs typeface="Times New Roman"/>
              </a:rPr>
              <a:t> are generally </a:t>
            </a:r>
            <a:r>
              <a:rPr lang="en-US" sz="2000" spc="15" dirty="0" smtClean="0">
                <a:latin typeface="Times New Roman"/>
                <a:cs typeface="Times New Roman"/>
              </a:rPr>
              <a:t>done </a:t>
            </a:r>
            <a:r>
              <a:rPr lang="en-US" sz="2000" spc="20" dirty="0" smtClean="0">
                <a:latin typeface="Times New Roman"/>
                <a:cs typeface="Times New Roman"/>
              </a:rPr>
              <a:t> </a:t>
            </a:r>
            <a:r>
              <a:rPr lang="en-US" sz="2000" spc="5" dirty="0" smtClean="0">
                <a:latin typeface="Times New Roman"/>
                <a:cs typeface="Times New Roman"/>
              </a:rPr>
              <a:t>so </a:t>
            </a:r>
            <a:r>
              <a:rPr lang="en-US" sz="2000" spc="10" dirty="0" smtClean="0">
                <a:latin typeface="Times New Roman"/>
                <a:cs typeface="Times New Roman"/>
              </a:rPr>
              <a:t>that </a:t>
            </a:r>
            <a:r>
              <a:rPr lang="en-US" sz="2000" spc="15" dirty="0" smtClean="0">
                <a:latin typeface="Times New Roman"/>
                <a:cs typeface="Times New Roman"/>
              </a:rPr>
              <a:t>query </a:t>
            </a:r>
            <a:r>
              <a:rPr lang="en-US" sz="2000" spc="10" dirty="0" smtClean="0">
                <a:latin typeface="Times New Roman"/>
                <a:cs typeface="Times New Roman"/>
              </a:rPr>
              <a:t>(read) performance </a:t>
            </a:r>
            <a:r>
              <a:rPr lang="en-US" sz="2000" spc="5" dirty="0" smtClean="0">
                <a:latin typeface="Times New Roman"/>
                <a:cs typeface="Times New Roman"/>
              </a:rPr>
              <a:t>is </a:t>
            </a:r>
            <a:r>
              <a:rPr lang="en-US" sz="2000" spc="10" dirty="0" smtClean="0">
                <a:latin typeface="Times New Roman"/>
                <a:cs typeface="Times New Roman"/>
              </a:rPr>
              <a:t> improved</a:t>
            </a:r>
            <a:endParaRPr lang="en-US" sz="2000" dirty="0">
              <a:latin typeface="Times New Roman"/>
              <a:cs typeface="Times New Roman"/>
            </a:endParaRPr>
          </a:p>
        </p:txBody>
      </p:sp>
      <p:pic>
        <p:nvPicPr>
          <p:cNvPr id="13" name="object 5"/>
          <p:cNvPicPr/>
          <p:nvPr/>
        </p:nvPicPr>
        <p:blipFill>
          <a:blip r:embed="rId3" cstate="print"/>
          <a:stretch>
            <a:fillRect/>
          </a:stretch>
        </p:blipFill>
        <p:spPr>
          <a:xfrm>
            <a:off x="7541020" y="552169"/>
            <a:ext cx="3880103" cy="5925311"/>
          </a:xfrm>
          <a:prstGeom prst="rect">
            <a:avLst/>
          </a:prstGeom>
        </p:spPr>
      </p:pic>
      <p:sp>
        <p:nvSpPr>
          <p:cNvPr id="11" name="Rectangle 10"/>
          <p:cNvSpPr/>
          <p:nvPr/>
        </p:nvSpPr>
        <p:spPr>
          <a:xfrm>
            <a:off x="2856000" y="182837"/>
            <a:ext cx="2471510" cy="523220"/>
          </a:xfrm>
          <a:prstGeom prst="rect">
            <a:avLst/>
          </a:prstGeom>
        </p:spPr>
        <p:txBody>
          <a:bodyPr wrap="none">
            <a:spAutoFit/>
          </a:bodyPr>
          <a:lstStyle/>
          <a:p>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a:t>
            </a:r>
            <a:r>
              <a:rPr lang="en-IN" sz="2800" b="1" spc="-4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Modeling</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56601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9" name="TextBox 8"/>
          <p:cNvSpPr txBox="1"/>
          <p:nvPr/>
        </p:nvSpPr>
        <p:spPr>
          <a:xfrm>
            <a:off x="2730648" y="189000"/>
            <a:ext cx="6706335" cy="523220"/>
          </a:xfrm>
          <a:prstGeom prst="rect">
            <a:avLst/>
          </a:prstGeom>
          <a:noFill/>
        </p:spPr>
        <p:txBody>
          <a:bodyPr wrap="square" rtlCol="0">
            <a:spAutoFit/>
          </a:bodyPr>
          <a:lstStyle/>
          <a:p>
            <a:r>
              <a:rPr lang="en-IN" sz="2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 </a:t>
            </a:r>
            <a:endPar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1" name="object 5"/>
          <p:cNvSpPr txBox="1"/>
          <p:nvPr/>
        </p:nvSpPr>
        <p:spPr>
          <a:xfrm>
            <a:off x="2445463" y="764934"/>
            <a:ext cx="8765352" cy="1590820"/>
          </a:xfrm>
          <a:prstGeom prst="rect">
            <a:avLst/>
          </a:prstGeom>
        </p:spPr>
        <p:txBody>
          <a:bodyPr vert="horz" wrap="square" lIns="0" tIns="51435" rIns="0" bIns="0" rtlCol="0">
            <a:spAutoFit/>
          </a:bodyPr>
          <a:lstStyle/>
          <a:p>
            <a:pPr marL="12700" marR="5080" algn="just">
              <a:lnSpc>
                <a:spcPts val="2380"/>
              </a:lnSpc>
              <a:spcBef>
                <a:spcPts val="405"/>
              </a:spcBef>
            </a:pPr>
            <a:r>
              <a:rPr sz="2200" dirty="0">
                <a:latin typeface="Times New Roman"/>
                <a:cs typeface="Times New Roman"/>
              </a:rPr>
              <a:t>When </a:t>
            </a:r>
            <a:r>
              <a:rPr sz="2200" spc="5" dirty="0">
                <a:latin typeface="Times New Roman"/>
                <a:cs typeface="Times New Roman"/>
              </a:rPr>
              <a:t>using</a:t>
            </a:r>
            <a:r>
              <a:rPr sz="2200" spc="-45" dirty="0">
                <a:latin typeface="Times New Roman"/>
                <a:cs typeface="Times New Roman"/>
              </a:rPr>
              <a:t> </a:t>
            </a:r>
            <a:r>
              <a:rPr sz="2200" spc="-5" dirty="0">
                <a:solidFill>
                  <a:srgbClr val="FF0000"/>
                </a:solidFill>
                <a:latin typeface="Times New Roman"/>
                <a:cs typeface="Times New Roman"/>
              </a:rPr>
              <a:t>graph</a:t>
            </a:r>
            <a:r>
              <a:rPr sz="2200" dirty="0">
                <a:solidFill>
                  <a:srgbClr val="FF0000"/>
                </a:solidFill>
                <a:latin typeface="Times New Roman"/>
                <a:cs typeface="Times New Roman"/>
              </a:rPr>
              <a:t> </a:t>
            </a:r>
            <a:r>
              <a:rPr sz="2200" spc="5" dirty="0">
                <a:solidFill>
                  <a:srgbClr val="FF0000"/>
                </a:solidFill>
                <a:latin typeface="Times New Roman"/>
                <a:cs typeface="Times New Roman"/>
              </a:rPr>
              <a:t>databases</a:t>
            </a:r>
            <a:r>
              <a:rPr sz="2200" spc="-40" dirty="0">
                <a:solidFill>
                  <a:srgbClr val="FF0000"/>
                </a:solidFill>
                <a:latin typeface="Times New Roman"/>
                <a:cs typeface="Times New Roman"/>
              </a:rPr>
              <a:t> </a:t>
            </a:r>
            <a:r>
              <a:rPr sz="2200" spc="5" dirty="0">
                <a:latin typeface="Times New Roman"/>
                <a:cs typeface="Times New Roman"/>
              </a:rPr>
              <a:t>to</a:t>
            </a:r>
            <a:r>
              <a:rPr sz="2200" spc="-25" dirty="0">
                <a:latin typeface="Times New Roman"/>
                <a:cs typeface="Times New Roman"/>
              </a:rPr>
              <a:t> </a:t>
            </a:r>
            <a:r>
              <a:rPr sz="2200" spc="-5" dirty="0">
                <a:latin typeface="Times New Roman"/>
                <a:cs typeface="Times New Roman"/>
              </a:rPr>
              <a:t>model</a:t>
            </a:r>
            <a:r>
              <a:rPr sz="2200" spc="40" dirty="0">
                <a:latin typeface="Times New Roman"/>
                <a:cs typeface="Times New Roman"/>
              </a:rPr>
              <a:t>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same</a:t>
            </a:r>
            <a:r>
              <a:rPr sz="2200" spc="10" dirty="0">
                <a:latin typeface="Times New Roman"/>
                <a:cs typeface="Times New Roman"/>
              </a:rPr>
              <a:t> </a:t>
            </a:r>
            <a:r>
              <a:rPr sz="2200" spc="5" dirty="0">
                <a:latin typeface="Times New Roman"/>
                <a:cs typeface="Times New Roman"/>
              </a:rPr>
              <a:t>data,</a:t>
            </a:r>
            <a:r>
              <a:rPr sz="2200" spc="-25" dirty="0">
                <a:latin typeface="Times New Roman"/>
                <a:cs typeface="Times New Roman"/>
              </a:rPr>
              <a:t> </a:t>
            </a:r>
            <a:r>
              <a:rPr sz="2200" spc="-5" dirty="0">
                <a:latin typeface="Times New Roman"/>
                <a:cs typeface="Times New Roman"/>
              </a:rPr>
              <a:t>we</a:t>
            </a:r>
            <a:r>
              <a:rPr sz="2200" spc="10" dirty="0">
                <a:latin typeface="Times New Roman"/>
                <a:cs typeface="Times New Roman"/>
              </a:rPr>
              <a:t> </a:t>
            </a:r>
            <a:r>
              <a:rPr sz="2200" spc="-5" dirty="0">
                <a:latin typeface="Times New Roman"/>
                <a:cs typeface="Times New Roman"/>
              </a:rPr>
              <a:t>model</a:t>
            </a:r>
            <a:r>
              <a:rPr sz="2200" spc="35" dirty="0">
                <a:latin typeface="Times New Roman"/>
                <a:cs typeface="Times New Roman"/>
              </a:rPr>
              <a:t> </a:t>
            </a:r>
            <a:r>
              <a:rPr sz="2200" spc="5" dirty="0">
                <a:latin typeface="Times New Roman"/>
                <a:cs typeface="Times New Roman"/>
              </a:rPr>
              <a:t>all</a:t>
            </a:r>
            <a:r>
              <a:rPr sz="2200" spc="-35" dirty="0">
                <a:latin typeface="Times New Roman"/>
                <a:cs typeface="Times New Roman"/>
              </a:rPr>
              <a:t> </a:t>
            </a:r>
            <a:r>
              <a:rPr sz="2200" spc="5" dirty="0">
                <a:latin typeface="Times New Roman"/>
                <a:cs typeface="Times New Roman"/>
              </a:rPr>
              <a:t>objects</a:t>
            </a:r>
            <a:r>
              <a:rPr sz="2200" spc="-65" dirty="0">
                <a:latin typeface="Times New Roman"/>
                <a:cs typeface="Times New Roman"/>
              </a:rPr>
              <a:t> </a:t>
            </a:r>
            <a:r>
              <a:rPr sz="2200" dirty="0">
                <a:latin typeface="Times New Roman"/>
                <a:cs typeface="Times New Roman"/>
              </a:rPr>
              <a:t>as</a:t>
            </a:r>
            <a:r>
              <a:rPr sz="2200" spc="-15" dirty="0">
                <a:latin typeface="Times New Roman"/>
                <a:cs typeface="Times New Roman"/>
              </a:rPr>
              <a:t> </a:t>
            </a:r>
            <a:r>
              <a:rPr sz="2200" dirty="0">
                <a:latin typeface="Times New Roman"/>
                <a:cs typeface="Times New Roman"/>
              </a:rPr>
              <a:t>(typed) </a:t>
            </a:r>
            <a:r>
              <a:rPr sz="2200" spc="-535" dirty="0">
                <a:latin typeface="Times New Roman"/>
                <a:cs typeface="Times New Roman"/>
              </a:rPr>
              <a:t> </a:t>
            </a:r>
            <a:r>
              <a:rPr sz="2200" dirty="0">
                <a:latin typeface="Times New Roman"/>
                <a:cs typeface="Times New Roman"/>
              </a:rPr>
              <a:t>nodes and </a:t>
            </a:r>
            <a:r>
              <a:rPr sz="2200" spc="5" dirty="0">
                <a:latin typeface="Times New Roman"/>
                <a:cs typeface="Times New Roman"/>
              </a:rPr>
              <a:t>relations within them </a:t>
            </a:r>
            <a:r>
              <a:rPr sz="2200" dirty="0">
                <a:latin typeface="Times New Roman"/>
                <a:cs typeface="Times New Roman"/>
              </a:rPr>
              <a:t>as (typed) edges; </a:t>
            </a:r>
            <a:r>
              <a:rPr sz="2200" spc="5" dirty="0">
                <a:latin typeface="Times New Roman"/>
                <a:cs typeface="Times New Roman"/>
              </a:rPr>
              <a:t>both </a:t>
            </a:r>
            <a:r>
              <a:rPr sz="2200" dirty="0">
                <a:latin typeface="Times New Roman"/>
                <a:cs typeface="Times New Roman"/>
              </a:rPr>
              <a:t>nodes and </a:t>
            </a:r>
            <a:r>
              <a:rPr sz="2200" spc="-5" dirty="0">
                <a:latin typeface="Times New Roman"/>
                <a:cs typeface="Times New Roman"/>
              </a:rPr>
              <a:t>edges </a:t>
            </a:r>
            <a:r>
              <a:rPr sz="2200" spc="-10" dirty="0">
                <a:latin typeface="Times New Roman"/>
                <a:cs typeface="Times New Roman"/>
              </a:rPr>
              <a:t>may </a:t>
            </a:r>
            <a:r>
              <a:rPr sz="2200" spc="-5" dirty="0">
                <a:latin typeface="Times New Roman"/>
                <a:cs typeface="Times New Roman"/>
              </a:rPr>
              <a:t>have </a:t>
            </a:r>
            <a:r>
              <a:rPr sz="2200" dirty="0">
                <a:latin typeface="Times New Roman"/>
                <a:cs typeface="Times New Roman"/>
              </a:rPr>
              <a:t> </a:t>
            </a:r>
            <a:r>
              <a:rPr sz="2200" spc="5" dirty="0">
                <a:latin typeface="Times New Roman"/>
                <a:cs typeface="Times New Roman"/>
              </a:rPr>
              <a:t>properties</a:t>
            </a:r>
            <a:r>
              <a:rPr sz="2200" spc="-65" dirty="0">
                <a:latin typeface="Times New Roman"/>
                <a:cs typeface="Times New Roman"/>
              </a:rPr>
              <a:t> </a:t>
            </a:r>
            <a:r>
              <a:rPr sz="2200" spc="-5" dirty="0">
                <a:latin typeface="Times New Roman"/>
                <a:cs typeface="Times New Roman"/>
              </a:rPr>
              <a:t>(key/value</a:t>
            </a:r>
            <a:r>
              <a:rPr sz="2200" spc="10" dirty="0">
                <a:latin typeface="Times New Roman"/>
                <a:cs typeface="Times New Roman"/>
              </a:rPr>
              <a:t> </a:t>
            </a:r>
            <a:r>
              <a:rPr sz="2200" spc="5" dirty="0">
                <a:latin typeface="Times New Roman"/>
                <a:cs typeface="Times New Roman"/>
              </a:rPr>
              <a:t>pairs).</a:t>
            </a:r>
            <a:r>
              <a:rPr sz="2200" spc="-90" dirty="0">
                <a:latin typeface="Times New Roman"/>
                <a:cs typeface="Times New Roman"/>
              </a:rPr>
              <a:t> </a:t>
            </a:r>
            <a:r>
              <a:rPr sz="2200" spc="5" dirty="0">
                <a:latin typeface="Times New Roman"/>
                <a:cs typeface="Times New Roman"/>
              </a:rPr>
              <a:t>This</a:t>
            </a:r>
            <a:r>
              <a:rPr sz="2200" spc="-40" dirty="0">
                <a:latin typeface="Times New Roman"/>
                <a:cs typeface="Times New Roman"/>
              </a:rPr>
              <a:t> </a:t>
            </a:r>
            <a:r>
              <a:rPr sz="2200" spc="5" dirty="0">
                <a:latin typeface="Times New Roman"/>
                <a:cs typeface="Times New Roman"/>
              </a:rPr>
              <a:t>is</a:t>
            </a:r>
            <a:r>
              <a:rPr sz="2200" spc="-15" dirty="0">
                <a:latin typeface="Times New Roman"/>
                <a:cs typeface="Times New Roman"/>
              </a:rPr>
              <a:t> </a:t>
            </a:r>
            <a:r>
              <a:rPr sz="2200" spc="5" dirty="0">
                <a:latin typeface="Times New Roman"/>
                <a:cs typeface="Times New Roman"/>
              </a:rPr>
              <a:t>especially</a:t>
            </a:r>
            <a:r>
              <a:rPr sz="2200" spc="-70" dirty="0">
                <a:latin typeface="Times New Roman"/>
                <a:cs typeface="Times New Roman"/>
              </a:rPr>
              <a:t> </a:t>
            </a:r>
            <a:r>
              <a:rPr sz="2200" dirty="0">
                <a:latin typeface="Times New Roman"/>
                <a:cs typeface="Times New Roman"/>
              </a:rPr>
              <a:t>convenient</a:t>
            </a:r>
            <a:r>
              <a:rPr sz="2200" spc="-35" dirty="0">
                <a:latin typeface="Times New Roman"/>
                <a:cs typeface="Times New Roman"/>
              </a:rPr>
              <a:t> </a:t>
            </a:r>
            <a:r>
              <a:rPr sz="2200" dirty="0">
                <a:latin typeface="Times New Roman"/>
                <a:cs typeface="Times New Roman"/>
              </a:rPr>
              <a:t>when</a:t>
            </a:r>
            <a:r>
              <a:rPr sz="2200" spc="30" dirty="0">
                <a:latin typeface="Times New Roman"/>
                <a:cs typeface="Times New Roman"/>
              </a:rPr>
              <a:t> </a:t>
            </a:r>
            <a:r>
              <a:rPr sz="2200" spc="-5" dirty="0">
                <a:latin typeface="Times New Roman"/>
                <a:cs typeface="Times New Roman"/>
              </a:rPr>
              <a:t>you</a:t>
            </a:r>
            <a:r>
              <a:rPr sz="2200" spc="30" dirty="0">
                <a:latin typeface="Times New Roman"/>
                <a:cs typeface="Times New Roman"/>
              </a:rPr>
              <a:t> </a:t>
            </a:r>
            <a:r>
              <a:rPr sz="2200" dirty="0">
                <a:latin typeface="Times New Roman"/>
                <a:cs typeface="Times New Roman"/>
              </a:rPr>
              <a:t>need</a:t>
            </a:r>
            <a:r>
              <a:rPr sz="2200" spc="-20" dirty="0">
                <a:latin typeface="Times New Roman"/>
                <a:cs typeface="Times New Roman"/>
              </a:rPr>
              <a:t> </a:t>
            </a:r>
            <a:r>
              <a:rPr sz="2200" spc="5" dirty="0">
                <a:latin typeface="Times New Roman"/>
                <a:cs typeface="Times New Roman"/>
              </a:rPr>
              <a:t>to</a:t>
            </a:r>
            <a:r>
              <a:rPr sz="2200" spc="-20" dirty="0">
                <a:latin typeface="Times New Roman"/>
                <a:cs typeface="Times New Roman"/>
              </a:rPr>
              <a:t> </a:t>
            </a:r>
            <a:r>
              <a:rPr sz="2200" spc="5" dirty="0">
                <a:latin typeface="Times New Roman"/>
                <a:cs typeface="Times New Roman"/>
              </a:rPr>
              <a:t>use </a:t>
            </a:r>
            <a:r>
              <a:rPr sz="2200" spc="5" dirty="0" smtClean="0">
                <a:latin typeface="Times New Roman"/>
                <a:cs typeface="Times New Roman"/>
              </a:rPr>
              <a:t>the</a:t>
            </a:r>
            <a:r>
              <a:rPr lang="en-IN" sz="2200" spc="5" dirty="0" smtClean="0">
                <a:latin typeface="Times New Roman"/>
                <a:cs typeface="Times New Roman"/>
              </a:rPr>
              <a:t> </a:t>
            </a:r>
            <a:r>
              <a:rPr sz="2200" spc="5" dirty="0" smtClean="0">
                <a:latin typeface="Times New Roman"/>
                <a:cs typeface="Times New Roman"/>
              </a:rPr>
              <a:t>data</a:t>
            </a:r>
            <a:r>
              <a:rPr sz="2200" spc="-30" dirty="0" smtClean="0">
                <a:latin typeface="Times New Roman"/>
                <a:cs typeface="Times New Roman"/>
              </a:rPr>
              <a:t> </a:t>
            </a:r>
            <a:r>
              <a:rPr sz="2200" spc="5" dirty="0">
                <a:latin typeface="Times New Roman"/>
                <a:cs typeface="Times New Roman"/>
              </a:rPr>
              <a:t>to</a:t>
            </a:r>
            <a:r>
              <a:rPr sz="2200" spc="-30" dirty="0">
                <a:latin typeface="Times New Roman"/>
                <a:cs typeface="Times New Roman"/>
              </a:rPr>
              <a:t> </a:t>
            </a:r>
            <a:r>
              <a:rPr sz="2200" spc="-5" dirty="0">
                <a:latin typeface="Times New Roman"/>
                <a:cs typeface="Times New Roman"/>
              </a:rPr>
              <a:t>recommend</a:t>
            </a:r>
            <a:r>
              <a:rPr sz="2200" spc="15" dirty="0">
                <a:latin typeface="Times New Roman"/>
                <a:cs typeface="Times New Roman"/>
              </a:rPr>
              <a:t> </a:t>
            </a:r>
            <a:r>
              <a:rPr sz="2200" spc="5" dirty="0">
                <a:latin typeface="Times New Roman"/>
                <a:cs typeface="Times New Roman"/>
              </a:rPr>
              <a:t>products</a:t>
            </a:r>
            <a:r>
              <a:rPr sz="2200" spc="-50" dirty="0">
                <a:latin typeface="Times New Roman"/>
                <a:cs typeface="Times New Roman"/>
              </a:rPr>
              <a:t> </a:t>
            </a:r>
            <a:r>
              <a:rPr sz="2200" spc="5" dirty="0">
                <a:latin typeface="Times New Roman"/>
                <a:cs typeface="Times New Roman"/>
              </a:rPr>
              <a:t>to</a:t>
            </a:r>
            <a:r>
              <a:rPr sz="2200" spc="-5" dirty="0">
                <a:latin typeface="Times New Roman"/>
                <a:cs typeface="Times New Roman"/>
              </a:rPr>
              <a:t> </a:t>
            </a:r>
            <a:r>
              <a:rPr sz="2200" spc="5" dirty="0" smtClean="0">
                <a:latin typeface="Times New Roman"/>
                <a:cs typeface="Times New Roman"/>
              </a:rPr>
              <a:t>users</a:t>
            </a:r>
            <a:r>
              <a:rPr sz="2200" spc="-55" dirty="0" smtClean="0">
                <a:latin typeface="Times New Roman"/>
                <a:cs typeface="Times New Roman"/>
              </a:rPr>
              <a:t> </a:t>
            </a:r>
            <a:r>
              <a:rPr sz="2200" dirty="0">
                <a:latin typeface="Times New Roman"/>
                <a:cs typeface="Times New Roman"/>
              </a:rPr>
              <a:t>or</a:t>
            </a:r>
            <a:r>
              <a:rPr sz="2200" spc="-20" dirty="0">
                <a:latin typeface="Times New Roman"/>
                <a:cs typeface="Times New Roman"/>
              </a:rPr>
              <a:t> </a:t>
            </a:r>
            <a:r>
              <a:rPr sz="2200" spc="5" dirty="0" smtClean="0">
                <a:latin typeface="Times New Roman"/>
                <a:cs typeface="Times New Roman"/>
              </a:rPr>
              <a:t>to</a:t>
            </a:r>
            <a:r>
              <a:rPr lang="en-IN" sz="2200" dirty="0">
                <a:latin typeface="Times New Roman"/>
                <a:cs typeface="Times New Roman"/>
              </a:rPr>
              <a:t> </a:t>
            </a:r>
            <a:r>
              <a:rPr sz="2200" spc="5" dirty="0" smtClean="0">
                <a:latin typeface="Times New Roman"/>
                <a:cs typeface="Times New Roman"/>
              </a:rPr>
              <a:t>find</a:t>
            </a:r>
            <a:r>
              <a:rPr lang="en-IN" sz="2200" spc="5" dirty="0" smtClean="0">
                <a:latin typeface="Times New Roman"/>
                <a:cs typeface="Times New Roman"/>
              </a:rPr>
              <a:t> </a:t>
            </a:r>
            <a:r>
              <a:rPr lang="en-US" sz="2200" spc="5" dirty="0">
                <a:latin typeface="Times New Roman"/>
                <a:cs typeface="Times New Roman"/>
              </a:rPr>
              <a:t>patterns</a:t>
            </a:r>
            <a:r>
              <a:rPr lang="en-US" sz="2200" spc="-80" dirty="0">
                <a:latin typeface="Times New Roman"/>
                <a:cs typeface="Times New Roman"/>
              </a:rPr>
              <a:t> </a:t>
            </a:r>
            <a:r>
              <a:rPr lang="en-US" sz="2200" spc="5" dirty="0">
                <a:latin typeface="Times New Roman"/>
                <a:cs typeface="Times New Roman"/>
              </a:rPr>
              <a:t>in</a:t>
            </a:r>
            <a:r>
              <a:rPr lang="en-US" sz="2200" spc="-35" dirty="0">
                <a:latin typeface="Times New Roman"/>
                <a:cs typeface="Times New Roman"/>
              </a:rPr>
              <a:t> </a:t>
            </a:r>
            <a:r>
              <a:rPr lang="en-US" sz="2200" spc="5" dirty="0">
                <a:latin typeface="Times New Roman"/>
                <a:cs typeface="Times New Roman"/>
              </a:rPr>
              <a:t>actions</a:t>
            </a:r>
            <a:r>
              <a:rPr lang="en-US" sz="2200" spc="-55" dirty="0">
                <a:latin typeface="Times New Roman"/>
                <a:cs typeface="Times New Roman"/>
              </a:rPr>
              <a:t> </a:t>
            </a:r>
            <a:r>
              <a:rPr lang="en-US" sz="2200" dirty="0">
                <a:latin typeface="Times New Roman"/>
                <a:cs typeface="Times New Roman"/>
              </a:rPr>
              <a:t>taken</a:t>
            </a:r>
            <a:r>
              <a:rPr lang="en-US" sz="2200" spc="-10" dirty="0">
                <a:latin typeface="Times New Roman"/>
                <a:cs typeface="Times New Roman"/>
              </a:rPr>
              <a:t> </a:t>
            </a:r>
            <a:r>
              <a:rPr lang="en-US" sz="2200" dirty="0">
                <a:latin typeface="Times New Roman"/>
                <a:cs typeface="Times New Roman"/>
              </a:rPr>
              <a:t>by</a:t>
            </a:r>
            <a:r>
              <a:rPr lang="en-US" sz="2200" spc="-15" dirty="0">
                <a:latin typeface="Times New Roman"/>
                <a:cs typeface="Times New Roman"/>
              </a:rPr>
              <a:t> </a:t>
            </a:r>
            <a:r>
              <a:rPr lang="en-US" sz="2200" spc="5" dirty="0">
                <a:latin typeface="Times New Roman"/>
                <a:cs typeface="Times New Roman"/>
              </a:rPr>
              <a:t>users.</a:t>
            </a:r>
            <a:endParaRPr sz="2200" dirty="0">
              <a:latin typeface="Times New Roman"/>
              <a:cs typeface="Times New Roman"/>
            </a:endParaRPr>
          </a:p>
        </p:txBody>
      </p:sp>
      <p:pic>
        <p:nvPicPr>
          <p:cNvPr id="3" name="Picture 2"/>
          <p:cNvPicPr>
            <a:picLocks noChangeAspect="1"/>
          </p:cNvPicPr>
          <p:nvPr/>
        </p:nvPicPr>
        <p:blipFill>
          <a:blip r:embed="rId3"/>
          <a:stretch>
            <a:fillRect/>
          </a:stretch>
        </p:blipFill>
        <p:spPr>
          <a:xfrm>
            <a:off x="2926158" y="3120690"/>
            <a:ext cx="8209842" cy="3029106"/>
          </a:xfrm>
          <a:prstGeom prst="rect">
            <a:avLst/>
          </a:prstGeom>
        </p:spPr>
      </p:pic>
    </p:spTree>
    <p:extLst>
      <p:ext uri="{BB962C8B-B14F-4D97-AF65-F5344CB8AC3E}">
        <p14:creationId xmlns:p14="http://schemas.microsoft.com/office/powerpoint/2010/main" val="33308605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err="1">
                <a:solidFill>
                  <a:schemeClr val="bg1"/>
                </a:solidFill>
              </a:rPr>
              <a:t>Dept</a:t>
            </a:r>
            <a:r>
              <a:rPr lang="en-US" dirty="0">
                <a:solidFill>
                  <a:schemeClr val="bg1"/>
                </a:solidFill>
              </a:rPr>
              <a:t> of </a:t>
            </a:r>
            <a:r>
              <a:rPr lang="en-US" dirty="0" smtClean="0">
                <a:solidFill>
                  <a:schemeClr val="bg1"/>
                </a:solidFill>
              </a:rPr>
              <a:t>ISE</a:t>
            </a:r>
            <a:endParaRPr lang="en-US" dirty="0">
              <a:solidFill>
                <a:schemeClr val="bg1"/>
              </a:solidFill>
            </a:endParaRPr>
          </a:p>
        </p:txBody>
      </p:sp>
      <p:sp>
        <p:nvSpPr>
          <p:cNvPr id="12" name="Rectangle 11"/>
          <p:cNvSpPr/>
          <p:nvPr/>
        </p:nvSpPr>
        <p:spPr>
          <a:xfrm>
            <a:off x="2529213" y="901222"/>
            <a:ext cx="8681602" cy="707886"/>
          </a:xfrm>
          <a:prstGeom prst="rect">
            <a:avLst/>
          </a:prstGeom>
        </p:spPr>
        <p:txBody>
          <a:bodyPr wrap="square">
            <a:spAutoFit/>
          </a:bodyPr>
          <a:lstStyle/>
          <a:p>
            <a:pPr algn="just"/>
            <a:endParaRPr lang="en-US" sz="2000" dirty="0">
              <a:latin typeface="Times New Roman"/>
              <a:cs typeface="Times New Roman"/>
            </a:endParaRPr>
          </a:p>
          <a:p>
            <a:pPr algn="just"/>
            <a:endParaRPr lang="en-IN" sz="2000" dirty="0">
              <a:latin typeface="Times New Roman" panose="02020603050405020304" pitchFamily="18" charset="0"/>
              <a:cs typeface="Times New Roman" panose="02020603050405020304" pitchFamily="18" charset="0"/>
            </a:endParaRPr>
          </a:p>
        </p:txBody>
      </p:sp>
      <p:sp>
        <p:nvSpPr>
          <p:cNvPr id="14" name="Rectangle 13"/>
          <p:cNvSpPr/>
          <p:nvPr/>
        </p:nvSpPr>
        <p:spPr>
          <a:xfrm>
            <a:off x="3032851" y="650577"/>
            <a:ext cx="8177963" cy="2677656"/>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Consider the below given Use cases:</a:t>
            </a:r>
          </a:p>
          <a:p>
            <a:r>
              <a:rPr lang="en-US" sz="2400" dirty="0">
                <a:latin typeface="Times New Roman" panose="02020603050405020304" pitchFamily="18" charset="0"/>
                <a:cs typeface="Times New Roman" panose="02020603050405020304" pitchFamily="18" charset="0"/>
              </a:rPr>
              <a:t>   a) Content Management System and</a:t>
            </a:r>
          </a:p>
          <a:p>
            <a:r>
              <a:rPr lang="en-US" sz="2400" dirty="0">
                <a:latin typeface="Times New Roman" panose="02020603050405020304" pitchFamily="18" charset="0"/>
                <a:cs typeface="Times New Roman" panose="02020603050405020304" pitchFamily="18" charset="0"/>
              </a:rPr>
              <a:t>   b) College Library Management System.    </a:t>
            </a:r>
          </a:p>
          <a:p>
            <a:r>
              <a:rPr lang="en-US" sz="2400" dirty="0">
                <a:latin typeface="Times New Roman" panose="02020603050405020304" pitchFamily="18" charset="0"/>
                <a:cs typeface="Times New Roman" panose="02020603050405020304" pitchFamily="18" charset="0"/>
              </a:rPr>
              <a:t>Compare the key features of Relational Database and NOSQL Database for above given use cases and come up with the conclusion which database is suitable for these two use cases and why?</a:t>
            </a:r>
          </a:p>
        </p:txBody>
      </p:sp>
    </p:spTree>
    <p:extLst>
      <p:ext uri="{BB962C8B-B14F-4D97-AF65-F5344CB8AC3E}">
        <p14:creationId xmlns:p14="http://schemas.microsoft.com/office/powerpoint/2010/main" val="537150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eff20282af_0_109"/>
          <p:cNvSpPr/>
          <p:nvPr/>
        </p:nvSpPr>
        <p:spPr>
          <a:xfrm flipH="1">
            <a:off x="-24137" y="-2"/>
            <a:ext cx="24696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1" name="Google Shape;221;g2eff20282af_0_109"/>
          <p:cNvSpPr/>
          <p:nvPr/>
        </p:nvSpPr>
        <p:spPr>
          <a:xfrm flipH="1">
            <a:off x="11495907" y="1"/>
            <a:ext cx="258000" cy="6858000"/>
          </a:xfrm>
          <a:prstGeom prst="rect">
            <a:avLst/>
          </a:prstGeom>
          <a:solidFill>
            <a:srgbClr val="F28E0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grpSp>
        <p:nvGrpSpPr>
          <p:cNvPr id="222" name="Google Shape;222;g2eff20282af_0_109"/>
          <p:cNvGrpSpPr/>
          <p:nvPr/>
        </p:nvGrpSpPr>
        <p:grpSpPr>
          <a:xfrm>
            <a:off x="53470" y="1474470"/>
            <a:ext cx="2278380" cy="3049270"/>
            <a:chOff x="122" y="2322"/>
            <a:chExt cx="3588" cy="4802"/>
          </a:xfrm>
        </p:grpSpPr>
        <p:sp>
          <p:nvSpPr>
            <p:cNvPr id="223" name="Google Shape;223;g2eff20282af_0_109"/>
            <p:cNvSpPr/>
            <p:nvPr/>
          </p:nvSpPr>
          <p:spPr>
            <a:xfrm flipH="1">
              <a:off x="1010" y="2322"/>
              <a:ext cx="2700" cy="2400"/>
            </a:xfrm>
            <a:prstGeom prst="rect">
              <a:avLst/>
            </a:prstGeom>
            <a:solidFill>
              <a:schemeClr val="lt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sp>
          <p:nvSpPr>
            <p:cNvPr id="224" name="Google Shape;224;g2eff20282af_0_109"/>
            <p:cNvSpPr/>
            <p:nvPr/>
          </p:nvSpPr>
          <p:spPr>
            <a:xfrm flipH="1">
              <a:off x="122" y="2624"/>
              <a:ext cx="3300" cy="4500"/>
            </a:xfrm>
            <a:prstGeom prst="rect">
              <a:avLst/>
            </a:prstGeom>
            <a:solidFill>
              <a:srgbClr val="585858"/>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baseline="-25000">
                <a:solidFill>
                  <a:schemeClr val="dk1"/>
                </a:solidFill>
                <a:latin typeface="Calibri"/>
                <a:ea typeface="Calibri"/>
                <a:cs typeface="Calibri"/>
                <a:sym typeface="Calibri"/>
              </a:endParaRPr>
            </a:p>
          </p:txBody>
        </p:sp>
        <p:pic>
          <p:nvPicPr>
            <p:cNvPr id="225" name="Google Shape;225;g2eff20282af_0_109" descr="Image"/>
            <p:cNvPicPr preferRelativeResize="0"/>
            <p:nvPr/>
          </p:nvPicPr>
          <p:blipFill rotWithShape="1">
            <a:blip r:embed="rId3">
              <a:alphaModFix/>
            </a:blip>
            <a:srcRect/>
            <a:stretch/>
          </p:blipFill>
          <p:spPr>
            <a:xfrm>
              <a:off x="987" y="3715"/>
              <a:ext cx="1683" cy="1805"/>
            </a:xfrm>
            <a:prstGeom prst="rect">
              <a:avLst/>
            </a:prstGeom>
            <a:noFill/>
            <a:ln>
              <a:noFill/>
            </a:ln>
          </p:spPr>
        </p:pic>
      </p:grpSp>
      <p:pic>
        <p:nvPicPr>
          <p:cNvPr id="226" name="Google Shape;226;g2eff20282af_0_109"/>
          <p:cNvPicPr preferRelativeResize="0"/>
          <p:nvPr/>
        </p:nvPicPr>
        <p:blipFill rotWithShape="1">
          <a:blip r:embed="rId4">
            <a:alphaModFix/>
          </a:blip>
          <a:srcRect/>
          <a:stretch/>
        </p:blipFill>
        <p:spPr>
          <a:xfrm>
            <a:off x="4321900" y="1198225"/>
            <a:ext cx="5962650" cy="4219575"/>
          </a:xfrm>
          <a:prstGeom prst="rect">
            <a:avLst/>
          </a:prstGeom>
          <a:noFill/>
          <a:ln>
            <a:noFill/>
          </a:ln>
        </p:spPr>
      </p:pic>
      <p:sp>
        <p:nvSpPr>
          <p:cNvPr id="227" name="Google Shape;227;g2eff20282af_0_109"/>
          <p:cNvSpPr txBox="1"/>
          <p:nvPr/>
        </p:nvSpPr>
        <p:spPr>
          <a:xfrm>
            <a:off x="403484" y="3588825"/>
            <a:ext cx="1379100" cy="3078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Dept. of ISE</a:t>
            </a:r>
            <a:endParaRPr sz="1400" b="0" i="0" u="none" strike="noStrike" cap="none">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32965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and Integration Databases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324535"/>
          </a:xfrm>
          <a:prstGeom prst="rect">
            <a:avLst/>
          </a:prstGeom>
          <a:noFill/>
        </p:spPr>
        <p:txBody>
          <a:bodyPr wrap="square" rtlCol="0">
            <a:spAutoFit/>
          </a:bodyPr>
          <a:lstStyle/>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primary factor was </a:t>
            </a:r>
            <a:r>
              <a:rPr lang="en-US" sz="2000" dirty="0" smtClean="0">
                <a:latin typeface="Times New Roman" panose="02020603050405020304" pitchFamily="18" charset="0"/>
                <a:cs typeface="Times New Roman" panose="02020603050405020304" pitchFamily="18" charset="0"/>
              </a:rPr>
              <a:t>the role </a:t>
            </a:r>
            <a:r>
              <a:rPr lang="en-US" sz="2000" dirty="0">
                <a:latin typeface="Times New Roman" panose="02020603050405020304" pitchFamily="18" charset="0"/>
                <a:cs typeface="Times New Roman" panose="02020603050405020304" pitchFamily="18" charset="0"/>
              </a:rPr>
              <a:t>of SQL as an integration mechanism between </a:t>
            </a:r>
            <a:r>
              <a:rPr lang="en-US" sz="2000" dirty="0" smtClean="0">
                <a:latin typeface="Times New Roman" panose="02020603050405020304" pitchFamily="18" charset="0"/>
                <a:cs typeface="Times New Roman" panose="02020603050405020304" pitchFamily="18" charset="0"/>
              </a:rPr>
              <a:t>applications generally termed as </a:t>
            </a:r>
            <a:r>
              <a:rPr lang="en-US" sz="2000" b="1" dirty="0" smtClean="0">
                <a:latin typeface="Times New Roman" panose="02020603050405020304" pitchFamily="18" charset="0"/>
                <a:cs typeface="Times New Roman" panose="02020603050405020304" pitchFamily="18" charset="0"/>
              </a:rPr>
              <a:t>Integration database.</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Multiple </a:t>
            </a:r>
            <a:r>
              <a:rPr lang="en-US" sz="2000" dirty="0">
                <a:latin typeface="Times New Roman" panose="02020603050405020304" pitchFamily="18" charset="0"/>
                <a:cs typeface="Times New Roman" panose="02020603050405020304" pitchFamily="18" charset="0"/>
              </a:rPr>
              <a:t>applications, usually developed by separate teams, </a:t>
            </a:r>
            <a:r>
              <a:rPr lang="en-US" sz="2000" dirty="0" smtClean="0">
                <a:latin typeface="Times New Roman" panose="02020603050405020304" pitchFamily="18" charset="0"/>
                <a:cs typeface="Times New Roman" panose="02020603050405020304" pitchFamily="18" charset="0"/>
              </a:rPr>
              <a:t>storing their </a:t>
            </a:r>
            <a:r>
              <a:rPr lang="en-US" sz="2000" dirty="0">
                <a:latin typeface="Times New Roman" panose="02020603050405020304" pitchFamily="18" charset="0"/>
                <a:cs typeface="Times New Roman" panose="02020603050405020304" pitchFamily="18" charset="0"/>
              </a:rPr>
              <a:t>data in a common database. This improves communication because all the applications </a:t>
            </a:r>
            <a:r>
              <a:rPr lang="en-US" sz="2000" dirty="0" smtClean="0">
                <a:latin typeface="Times New Roman" panose="02020603050405020304" pitchFamily="18" charset="0"/>
                <a:cs typeface="Times New Roman" panose="02020603050405020304" pitchFamily="18" charset="0"/>
              </a:rPr>
              <a:t>are operating </a:t>
            </a:r>
            <a:r>
              <a:rPr lang="en-US" sz="2000" dirty="0">
                <a:latin typeface="Times New Roman" panose="02020603050405020304" pitchFamily="18" charset="0"/>
                <a:cs typeface="Times New Roman" panose="02020603050405020304" pitchFamily="18" charset="0"/>
              </a:rPr>
              <a:t>on a consistent set of persistent data</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A structure that’s designed to integrate </a:t>
            </a:r>
            <a:r>
              <a:rPr lang="en-US" sz="2000" dirty="0" smtClean="0">
                <a:latin typeface="Times New Roman" panose="02020603050405020304" pitchFamily="18" charset="0"/>
                <a:cs typeface="Times New Roman" panose="02020603050405020304" pitchFamily="18" charset="0"/>
              </a:rPr>
              <a:t>many applications </a:t>
            </a:r>
            <a:r>
              <a:rPr lang="en-US" sz="2000" dirty="0">
                <a:latin typeface="Times New Roman" panose="02020603050405020304" pitchFamily="18" charset="0"/>
                <a:cs typeface="Times New Roman" panose="02020603050405020304" pitchFamily="18" charset="0"/>
              </a:rPr>
              <a:t>ends up being more complex than </a:t>
            </a:r>
            <a:r>
              <a:rPr lang="en-US" sz="2000" dirty="0" smtClean="0">
                <a:latin typeface="Times New Roman" panose="02020603050405020304" pitchFamily="18" charset="0"/>
                <a:cs typeface="Times New Roman" panose="02020603050405020304" pitchFamily="18" charset="0"/>
              </a:rPr>
              <a:t>any single </a:t>
            </a:r>
            <a:r>
              <a:rPr lang="en-US" sz="2000" dirty="0">
                <a:latin typeface="Times New Roman" panose="02020603050405020304" pitchFamily="18" charset="0"/>
                <a:cs typeface="Times New Roman" panose="02020603050405020304" pitchFamily="18" charset="0"/>
              </a:rPr>
              <a:t>application needs</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application want to make changes to its data </a:t>
            </a:r>
            <a:r>
              <a:rPr lang="en-US" sz="2000" dirty="0" smtClean="0">
                <a:latin typeface="Times New Roman" panose="02020603050405020304" pitchFamily="18" charset="0"/>
                <a:cs typeface="Times New Roman" panose="02020603050405020304" pitchFamily="18" charset="0"/>
              </a:rPr>
              <a:t>storage, it </a:t>
            </a:r>
            <a:r>
              <a:rPr lang="en-US" sz="2000" dirty="0">
                <a:latin typeface="Times New Roman" panose="02020603050405020304" pitchFamily="18" charset="0"/>
                <a:cs typeface="Times New Roman" panose="02020603050405020304" pitchFamily="18" charset="0"/>
              </a:rPr>
              <a:t>needs to coordinate with all the other applications using the database. Different applications </a:t>
            </a:r>
            <a:r>
              <a:rPr lang="en-US" sz="2000" dirty="0" smtClean="0">
                <a:latin typeface="Times New Roman" panose="02020603050405020304" pitchFamily="18" charset="0"/>
                <a:cs typeface="Times New Roman" panose="02020603050405020304" pitchFamily="18" charset="0"/>
              </a:rPr>
              <a:t>have different </a:t>
            </a:r>
            <a:r>
              <a:rPr lang="en-US" sz="2000" dirty="0">
                <a:latin typeface="Times New Roman" panose="02020603050405020304" pitchFamily="18" charset="0"/>
                <a:cs typeface="Times New Roman" panose="02020603050405020304" pitchFamily="18" charset="0"/>
              </a:rPr>
              <a:t>structural and performance </a:t>
            </a:r>
            <a:r>
              <a:rPr lang="en-US" sz="2000" dirty="0" smtClean="0">
                <a:latin typeface="Times New Roman" panose="02020603050405020304" pitchFamily="18" charset="0"/>
                <a:cs typeface="Times New Roman" panose="02020603050405020304" pitchFamily="18" charset="0"/>
              </a:rPr>
              <a:t>needs.</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With </a:t>
            </a:r>
            <a:r>
              <a:rPr lang="en-US" sz="2000" dirty="0">
                <a:latin typeface="Times New Roman" panose="02020603050405020304" pitchFamily="18" charset="0"/>
                <a:cs typeface="Times New Roman" panose="02020603050405020304" pitchFamily="18" charset="0"/>
              </a:rPr>
              <a:t>an </a:t>
            </a:r>
            <a:r>
              <a:rPr lang="en-US" sz="2000" b="1" dirty="0" smtClean="0">
                <a:latin typeface="Times New Roman" panose="02020603050405020304" pitchFamily="18" charset="0"/>
                <a:cs typeface="Times New Roman" panose="02020603050405020304" pitchFamily="18" charset="0"/>
              </a:rPr>
              <a:t>application database</a:t>
            </a:r>
            <a:r>
              <a:rPr lang="en-US" sz="2000" dirty="0">
                <a:latin typeface="Times New Roman" panose="02020603050405020304" pitchFamily="18" charset="0"/>
                <a:cs typeface="Times New Roman" panose="02020603050405020304" pitchFamily="18" charset="0"/>
              </a:rPr>
              <a:t>, only the team using the application needs to </a:t>
            </a:r>
            <a:r>
              <a:rPr lang="en-US" sz="2000" dirty="0" smtClean="0">
                <a:latin typeface="Times New Roman" panose="02020603050405020304" pitchFamily="18" charset="0"/>
                <a:cs typeface="Times New Roman" panose="02020603050405020304" pitchFamily="18" charset="0"/>
              </a:rPr>
              <a:t>know about </a:t>
            </a:r>
            <a:r>
              <a:rPr lang="en-US" sz="2000" dirty="0">
                <a:latin typeface="Times New Roman" panose="02020603050405020304" pitchFamily="18" charset="0"/>
                <a:cs typeface="Times New Roman" panose="02020603050405020304" pitchFamily="18" charset="0"/>
              </a:rPr>
              <a:t>the database structure, </a:t>
            </a:r>
            <a:r>
              <a:rPr lang="en-US" sz="2000" dirty="0" smtClean="0">
                <a:latin typeface="Times New Roman" panose="02020603050405020304" pitchFamily="18" charset="0"/>
                <a:cs typeface="Times New Roman" panose="02020603050405020304" pitchFamily="18" charset="0"/>
              </a:rPr>
              <a:t>which makes </a:t>
            </a:r>
            <a:r>
              <a:rPr lang="en-US" sz="2000" dirty="0">
                <a:latin typeface="Times New Roman" panose="02020603050405020304" pitchFamily="18" charset="0"/>
                <a:cs typeface="Times New Roman" panose="02020603050405020304" pitchFamily="18" charset="0"/>
              </a:rPr>
              <a:t>it much easier to maintain and evolve the schema.</a:t>
            </a:r>
            <a:endParaRPr lang="en-I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83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Attack of the Clusters</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5016758"/>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 2000s did </a:t>
            </a:r>
            <a:r>
              <a:rPr lang="en-US" sz="2000" dirty="0">
                <a:latin typeface="Times New Roman" panose="02020603050405020304" pitchFamily="18" charset="0"/>
                <a:cs typeface="Times New Roman" panose="02020603050405020304" pitchFamily="18" charset="0"/>
              </a:rPr>
              <a:t>see several large web properties dramatically increase in </a:t>
            </a:r>
            <a:r>
              <a:rPr lang="en-US" sz="2000" dirty="0" smtClean="0">
                <a:latin typeface="Times New Roman" panose="02020603050405020304" pitchFamily="18" charset="0"/>
                <a:cs typeface="Times New Roman" panose="02020603050405020304" pitchFamily="18" charset="0"/>
              </a:rPr>
              <a:t>scale. This </a:t>
            </a:r>
            <a:r>
              <a:rPr lang="en-US" sz="2000" dirty="0">
                <a:latin typeface="Times New Roman" panose="02020603050405020304" pitchFamily="18" charset="0"/>
                <a:cs typeface="Times New Roman" panose="02020603050405020304" pitchFamily="18" charset="0"/>
              </a:rPr>
              <a:t>increase in scale was happening along many dimensions. Websites started tracking </a:t>
            </a:r>
            <a:r>
              <a:rPr lang="en-US" sz="2000" dirty="0" smtClean="0">
                <a:latin typeface="Times New Roman" panose="02020603050405020304" pitchFamily="18" charset="0"/>
                <a:cs typeface="Times New Roman" panose="02020603050405020304" pitchFamily="18" charset="0"/>
              </a:rPr>
              <a:t>activity and </a:t>
            </a:r>
            <a:r>
              <a:rPr lang="en-US" sz="2000" dirty="0">
                <a:latin typeface="Times New Roman" panose="02020603050405020304" pitchFamily="18" charset="0"/>
                <a:cs typeface="Times New Roman" panose="02020603050405020304" pitchFamily="18" charset="0"/>
              </a:rPr>
              <a:t>structure in a very detailed </a:t>
            </a:r>
            <a:r>
              <a:rPr lang="en-US" sz="2000" dirty="0" smtClean="0">
                <a:latin typeface="Times New Roman" panose="02020603050405020304" pitchFamily="18" charset="0"/>
                <a:cs typeface="Times New Roman" panose="02020603050405020304" pitchFamily="18" charset="0"/>
              </a:rPr>
              <a:t>way.</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Coping </a:t>
            </a:r>
            <a:r>
              <a:rPr lang="en-US" sz="2000" dirty="0">
                <a:latin typeface="Times New Roman" panose="02020603050405020304" pitchFamily="18" charset="0"/>
                <a:cs typeface="Times New Roman" panose="02020603050405020304" pitchFamily="18" charset="0"/>
              </a:rPr>
              <a:t>with the increase in data and traffic required more computing </a:t>
            </a:r>
            <a:r>
              <a:rPr lang="en-US" sz="2000" dirty="0" smtClean="0">
                <a:latin typeface="Times New Roman" panose="02020603050405020304" pitchFamily="18" charset="0"/>
                <a:cs typeface="Times New Roman" panose="02020603050405020304" pitchFamily="18" charset="0"/>
              </a:rPr>
              <a:t>resources.</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Scaling up implies bigger machines, </a:t>
            </a:r>
            <a:r>
              <a:rPr lang="en-US" sz="2000" dirty="0" smtClean="0">
                <a:latin typeface="Times New Roman" panose="02020603050405020304" pitchFamily="18" charset="0"/>
                <a:cs typeface="Times New Roman" panose="02020603050405020304" pitchFamily="18" charset="0"/>
              </a:rPr>
              <a:t>more processors</a:t>
            </a:r>
            <a:r>
              <a:rPr lang="en-US" sz="2000" dirty="0">
                <a:latin typeface="Times New Roman" panose="02020603050405020304" pitchFamily="18" charset="0"/>
                <a:cs typeface="Times New Roman" panose="02020603050405020304" pitchFamily="18" charset="0"/>
              </a:rPr>
              <a:t>, disk storage, and </a:t>
            </a:r>
            <a:r>
              <a:rPr lang="en-US" sz="2000" dirty="0" smtClean="0">
                <a:latin typeface="Times New Roman" panose="02020603050405020304" pitchFamily="18" charset="0"/>
                <a:cs typeface="Times New Roman" panose="02020603050405020304" pitchFamily="18" charset="0"/>
              </a:rPr>
              <a:t>memory.</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But bigger machines get more and more expensive </a:t>
            </a:r>
            <a:r>
              <a:rPr lang="en-US" sz="2000" dirty="0" smtClean="0">
                <a:latin typeface="Times New Roman" panose="02020603050405020304" pitchFamily="18" charset="0"/>
                <a:cs typeface="Times New Roman" panose="02020603050405020304" pitchFamily="18" charset="0"/>
              </a:rPr>
              <a:t>and </a:t>
            </a: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he </a:t>
            </a:r>
            <a:r>
              <a:rPr lang="en-US" sz="2000" dirty="0">
                <a:latin typeface="Times New Roman" panose="02020603050405020304" pitchFamily="18" charset="0"/>
                <a:cs typeface="Times New Roman" panose="02020603050405020304" pitchFamily="18" charset="0"/>
              </a:rPr>
              <a:t>alternative is to use lots of </a:t>
            </a:r>
            <a:r>
              <a:rPr lang="en-US" sz="2000" dirty="0" smtClean="0">
                <a:latin typeface="Times New Roman" panose="02020603050405020304" pitchFamily="18" charset="0"/>
                <a:cs typeface="Times New Roman" panose="02020603050405020304" pitchFamily="18" charset="0"/>
              </a:rPr>
              <a:t>small machines </a:t>
            </a:r>
            <a:r>
              <a:rPr lang="en-US" sz="2000" dirty="0">
                <a:latin typeface="Times New Roman" panose="02020603050405020304" pitchFamily="18" charset="0"/>
                <a:cs typeface="Times New Roman" panose="02020603050405020304" pitchFamily="18" charset="0"/>
              </a:rPr>
              <a:t>in a cluster</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Relational databases are </a:t>
            </a:r>
            <a:r>
              <a:rPr lang="en-US" sz="2000" dirty="0">
                <a:latin typeface="Times New Roman" panose="02020603050405020304" pitchFamily="18" charset="0"/>
                <a:cs typeface="Times New Roman" panose="02020603050405020304" pitchFamily="18" charset="0"/>
              </a:rPr>
              <a:t>not designed to be run on </a:t>
            </a:r>
            <a:r>
              <a:rPr lang="en-US" sz="2000" dirty="0" smtClean="0">
                <a:latin typeface="Times New Roman" panose="02020603050405020304" pitchFamily="18" charset="0"/>
                <a:cs typeface="Times New Roman" panose="02020603050405020304" pitchFamily="18" charset="0"/>
              </a:rPr>
              <a:t>clusters.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Clustered relational databases use a cluster-aware </a:t>
            </a:r>
            <a:r>
              <a:rPr lang="en-US" sz="2000" dirty="0" smtClean="0">
                <a:latin typeface="Times New Roman" panose="02020603050405020304" pitchFamily="18" charset="0"/>
                <a:cs typeface="Times New Roman" panose="02020603050405020304" pitchFamily="18" charset="0"/>
              </a:rPr>
              <a:t>file system </a:t>
            </a:r>
            <a:r>
              <a:rPr lang="en-US" sz="2000" dirty="0">
                <a:latin typeface="Times New Roman" panose="02020603050405020304" pitchFamily="18" charset="0"/>
                <a:cs typeface="Times New Roman" panose="02020603050405020304" pitchFamily="18" charset="0"/>
              </a:rPr>
              <a:t>that writes to a highly available disk subsystem—but this means the cluster still has the </a:t>
            </a:r>
            <a:r>
              <a:rPr lang="en-US" sz="2000" dirty="0" smtClean="0">
                <a:latin typeface="Times New Roman" panose="02020603050405020304" pitchFamily="18" charset="0"/>
                <a:cs typeface="Times New Roman" panose="02020603050405020304" pitchFamily="18" charset="0"/>
              </a:rPr>
              <a:t>disk subsystem </a:t>
            </a:r>
            <a:r>
              <a:rPr lang="en-US" sz="2000" dirty="0">
                <a:latin typeface="Times New Roman" panose="02020603050405020304" pitchFamily="18" charset="0"/>
                <a:cs typeface="Times New Roman" panose="02020603050405020304" pitchFamily="18" charset="0"/>
              </a:rPr>
              <a:t>as a single point of failure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964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698630" y="189000"/>
            <a:ext cx="7920000"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96537" y="1269000"/>
            <a:ext cx="8904486" cy="3785652"/>
          </a:xfrm>
          <a:prstGeom prst="rect">
            <a:avLst/>
          </a:prstGeom>
          <a:noFill/>
        </p:spPr>
        <p:txBody>
          <a:bodyPr wrap="square" rtlCol="0">
            <a:spAutoFit/>
          </a:bodyPr>
          <a:lstStyle/>
          <a:p>
            <a:pPr marL="355600" indent="-355600" algn="just">
              <a:tabLst>
                <a:tab pos="87313" algn="l"/>
              </a:tabLst>
            </a:pPr>
            <a:r>
              <a:rPr lang="en-US" sz="2000" dirty="0" smtClean="0">
                <a:latin typeface="Times New Roman" panose="02020603050405020304" pitchFamily="18" charset="0"/>
                <a:cs typeface="Times New Roman" panose="02020603050405020304" pitchFamily="18" charset="0"/>
              </a:rPr>
              <a:t>7. This </a:t>
            </a:r>
            <a:r>
              <a:rPr lang="en-US" sz="2000" dirty="0">
                <a:latin typeface="Times New Roman" panose="02020603050405020304" pitchFamily="18" charset="0"/>
                <a:cs typeface="Times New Roman" panose="02020603050405020304" pitchFamily="18" charset="0"/>
              </a:rPr>
              <a:t>mismatch between relational databases and clusters led some organization  </a:t>
            </a:r>
            <a:r>
              <a:rPr lang="en-US" sz="2000" dirty="0" smtClean="0">
                <a:latin typeface="Times New Roman" panose="02020603050405020304" pitchFamily="18" charset="0"/>
                <a:cs typeface="Times New Roman" panose="02020603050405020304" pitchFamily="18" charset="0"/>
              </a:rPr>
              <a:t>  consider an alternative </a:t>
            </a:r>
            <a:r>
              <a:rPr lang="en-US" sz="2000" dirty="0">
                <a:latin typeface="Times New Roman" panose="02020603050405020304" pitchFamily="18" charset="0"/>
                <a:cs typeface="Times New Roman" panose="02020603050405020304" pitchFamily="18" charset="0"/>
              </a:rPr>
              <a:t>route to data storage</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269875" indent="-269875" algn="just"/>
            <a:r>
              <a:rPr lang="en-US" sz="2000" dirty="0" smtClean="0">
                <a:latin typeface="Times New Roman" panose="02020603050405020304" pitchFamily="18" charset="0"/>
                <a:cs typeface="Times New Roman" panose="02020603050405020304" pitchFamily="18" charset="0"/>
              </a:rPr>
              <a:t>8. Two </a:t>
            </a:r>
            <a:r>
              <a:rPr lang="en-US" sz="2000" dirty="0">
                <a:latin typeface="Times New Roman" panose="02020603050405020304" pitchFamily="18" charset="0"/>
                <a:cs typeface="Times New Roman" panose="02020603050405020304" pitchFamily="18" charset="0"/>
              </a:rPr>
              <a:t>companies in particular—Google and Amazon, Both were on the forefront </a:t>
            </a:r>
            <a:r>
              <a:rPr lang="en-US" sz="2000" dirty="0" smtClean="0">
                <a:latin typeface="Times New Roman" panose="02020603050405020304" pitchFamily="18" charset="0"/>
                <a:cs typeface="Times New Roman" panose="02020603050405020304" pitchFamily="18" charset="0"/>
              </a:rPr>
              <a:t>of running </a:t>
            </a:r>
            <a:r>
              <a:rPr lang="en-US" sz="2000" dirty="0">
                <a:latin typeface="Times New Roman" panose="02020603050405020304" pitchFamily="18" charset="0"/>
                <a:cs typeface="Times New Roman" panose="02020603050405020304" pitchFamily="18" charset="0"/>
              </a:rPr>
              <a:t>large clusters of this kind; furthermore, </a:t>
            </a:r>
            <a:r>
              <a:rPr lang="en-US" sz="2000" dirty="0" smtClean="0">
                <a:latin typeface="Times New Roman" panose="02020603050405020304" pitchFamily="18" charset="0"/>
                <a:cs typeface="Times New Roman" panose="02020603050405020304" pitchFamily="18" charset="0"/>
              </a:rPr>
              <a:t>they were </a:t>
            </a:r>
            <a:r>
              <a:rPr lang="en-US" sz="2000" dirty="0">
                <a:latin typeface="Times New Roman" panose="02020603050405020304" pitchFamily="18" charset="0"/>
                <a:cs typeface="Times New Roman" panose="02020603050405020304" pitchFamily="18" charset="0"/>
              </a:rPr>
              <a:t>capturing huge amounts of data</a:t>
            </a:r>
            <a:r>
              <a:rPr lang="en-US" sz="2000" dirty="0" smtClean="0">
                <a:latin typeface="Times New Roman" panose="02020603050405020304" pitchFamily="18" charset="0"/>
                <a:cs typeface="Times New Roman" panose="02020603050405020304" pitchFamily="18" charset="0"/>
              </a:rPr>
              <a:t>.</a:t>
            </a:r>
          </a:p>
          <a:p>
            <a:pPr marL="355600" indent="-3556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269875" indent="-269875" algn="just"/>
            <a:r>
              <a:rPr lang="en-US" sz="2000" dirty="0" smtClean="0">
                <a:latin typeface="Times New Roman" panose="02020603050405020304" pitchFamily="18" charset="0"/>
                <a:cs typeface="Times New Roman" panose="02020603050405020304" pitchFamily="18" charset="0"/>
              </a:rPr>
              <a:t>9. BigTable </a:t>
            </a:r>
            <a:r>
              <a:rPr lang="en-US" sz="2000" dirty="0">
                <a:latin typeface="Times New Roman" panose="02020603050405020304" pitchFamily="18" charset="0"/>
                <a:cs typeface="Times New Roman" panose="02020603050405020304" pitchFamily="18" charset="0"/>
              </a:rPr>
              <a:t>from Google and Dynamo from </a:t>
            </a:r>
            <a:r>
              <a:rPr lang="en-US" sz="2000" dirty="0" smtClean="0">
                <a:latin typeface="Times New Roman" panose="02020603050405020304" pitchFamily="18" charset="0"/>
                <a:cs typeface="Times New Roman" panose="02020603050405020304" pitchFamily="18" charset="0"/>
              </a:rPr>
              <a:t>Amazon, two different NOSQL service’s that is used to run high-performance applications at ant scale  But </a:t>
            </a:r>
            <a:r>
              <a:rPr lang="en-US" sz="2000" dirty="0">
                <a:latin typeface="Times New Roman" panose="02020603050405020304" pitchFamily="18" charset="0"/>
                <a:cs typeface="Times New Roman" panose="02020603050405020304" pitchFamily="18" charset="0"/>
              </a:rPr>
              <a:t>bigger machines get more and more expensive </a:t>
            </a:r>
            <a:r>
              <a:rPr lang="en-US" sz="2000" dirty="0" smtClean="0">
                <a:latin typeface="Times New Roman" panose="02020603050405020304" pitchFamily="18" charset="0"/>
                <a:cs typeface="Times New Roman" panose="02020603050405020304" pitchFamily="18" charset="0"/>
              </a:rPr>
              <a:t>and </a:t>
            </a: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he </a:t>
            </a:r>
            <a:r>
              <a:rPr lang="en-US" sz="2000" dirty="0">
                <a:latin typeface="Times New Roman" panose="02020603050405020304" pitchFamily="18" charset="0"/>
                <a:cs typeface="Times New Roman" panose="02020603050405020304" pitchFamily="18" charset="0"/>
              </a:rPr>
              <a:t>alternative is to use lots of </a:t>
            </a:r>
            <a:r>
              <a:rPr lang="en-US" sz="2000" dirty="0" smtClean="0">
                <a:latin typeface="Times New Roman" panose="02020603050405020304" pitchFamily="18" charset="0"/>
                <a:cs typeface="Times New Roman" panose="02020603050405020304" pitchFamily="18" charset="0"/>
              </a:rPr>
              <a:t>small machines </a:t>
            </a:r>
            <a:r>
              <a:rPr lang="en-US" sz="2000" dirty="0">
                <a:latin typeface="Times New Roman" panose="02020603050405020304" pitchFamily="18" charset="0"/>
                <a:cs typeface="Times New Roman" panose="02020603050405020304" pitchFamily="18" charset="0"/>
              </a:rPr>
              <a:t>in a cluster</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350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2596537" y="0"/>
            <a:ext cx="792000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Emergence of NoSQL</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535101" y="646331"/>
            <a:ext cx="8904486" cy="6247864"/>
          </a:xfrm>
          <a:prstGeom prst="rect">
            <a:avLst/>
          </a:prstGeom>
          <a:noFill/>
        </p:spPr>
        <p:txBody>
          <a:bodyPr wrap="square" rtlCol="0">
            <a:spAutoFit/>
          </a:bodyPr>
          <a:lstStyle/>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“NoSQL</a:t>
            </a:r>
            <a:r>
              <a:rPr lang="en-US" sz="2000" dirty="0">
                <a:latin typeface="Times New Roman" panose="02020603050405020304" pitchFamily="18" charset="0"/>
                <a:cs typeface="Times New Roman" panose="02020603050405020304" pitchFamily="18" charset="0"/>
              </a:rPr>
              <a:t>” first made its appearance in the late 90s as the name </a:t>
            </a:r>
            <a:r>
              <a:rPr lang="en-US" sz="2000" dirty="0" smtClean="0">
                <a:latin typeface="Times New Roman" panose="02020603050405020304" pitchFamily="18" charset="0"/>
                <a:cs typeface="Times New Roman" panose="02020603050405020304" pitchFamily="18" charset="0"/>
              </a:rPr>
              <a:t>of an </a:t>
            </a:r>
            <a:r>
              <a:rPr lang="en-US" sz="2000" dirty="0">
                <a:latin typeface="Times New Roman" panose="02020603050405020304" pitchFamily="18" charset="0"/>
                <a:cs typeface="Times New Roman" panose="02020603050405020304" pitchFamily="18" charset="0"/>
              </a:rPr>
              <a:t>open-source relational </a:t>
            </a:r>
            <a:r>
              <a:rPr lang="en-US" sz="2000" dirty="0" smtClean="0">
                <a:latin typeface="Times New Roman" panose="02020603050405020304" pitchFamily="18" charset="0"/>
                <a:cs typeface="Times New Roman" panose="02020603050405020304" pitchFamily="18" charset="0"/>
              </a:rPr>
              <a:t>database Led </a:t>
            </a:r>
            <a:r>
              <a:rPr lang="en-US" sz="2000" dirty="0">
                <a:latin typeface="Times New Roman" panose="02020603050405020304" pitchFamily="18" charset="0"/>
                <a:cs typeface="Times New Roman" panose="02020603050405020304" pitchFamily="18" charset="0"/>
              </a:rPr>
              <a:t>by Carlo </a:t>
            </a:r>
            <a:r>
              <a:rPr lang="en-US" sz="2000" dirty="0" err="1" smtClean="0">
                <a:latin typeface="Times New Roman" panose="02020603050405020304" pitchFamily="18" charset="0"/>
                <a:cs typeface="Times New Roman" panose="02020603050405020304" pitchFamily="18" charset="0"/>
              </a:rPr>
              <a:t>Strozzi</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name </a:t>
            </a:r>
            <a:r>
              <a:rPr lang="en-US" sz="2000" dirty="0" smtClean="0">
                <a:latin typeface="Times New Roman" panose="02020603050405020304" pitchFamily="18" charset="0"/>
                <a:cs typeface="Times New Roman" panose="02020603050405020304" pitchFamily="18" charset="0"/>
              </a:rPr>
              <a:t>comes from </a:t>
            </a:r>
            <a:r>
              <a:rPr lang="en-US" sz="2000" dirty="0">
                <a:latin typeface="Times New Roman" panose="02020603050405020304" pitchFamily="18" charset="0"/>
                <a:cs typeface="Times New Roman" panose="02020603050405020304" pitchFamily="18" charset="0"/>
              </a:rPr>
              <a:t>the fact that the database doesn’t use SQL as a query language. Instead, the database </a:t>
            </a:r>
            <a:r>
              <a:rPr lang="en-US" sz="2000" dirty="0" smtClean="0">
                <a:latin typeface="Times New Roman" panose="02020603050405020304" pitchFamily="18" charset="0"/>
                <a:cs typeface="Times New Roman" panose="02020603050405020304" pitchFamily="18" charset="0"/>
              </a:rPr>
              <a:t>is manipulated </a:t>
            </a:r>
            <a:r>
              <a:rPr lang="en-US" sz="2000" dirty="0">
                <a:latin typeface="Times New Roman" panose="02020603050405020304" pitchFamily="18" charset="0"/>
                <a:cs typeface="Times New Roman" panose="02020603050405020304" pitchFamily="18" charset="0"/>
              </a:rPr>
              <a:t>through shell scripts that can be combined into the usual UNIX pipelines</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smtClean="0">
                <a:latin typeface="Times New Roman" panose="02020603050405020304" pitchFamily="18" charset="0"/>
                <a:cs typeface="Times New Roman" panose="02020603050405020304" pitchFamily="18" charset="0"/>
              </a:rPr>
              <a:t>  Most </a:t>
            </a:r>
            <a:r>
              <a:rPr lang="en-US" sz="2000" dirty="0">
                <a:latin typeface="Times New Roman" panose="02020603050405020304" pitchFamily="18" charset="0"/>
                <a:cs typeface="Times New Roman" panose="02020603050405020304" pitchFamily="18" charset="0"/>
              </a:rPr>
              <a:t>NoSQL databases are driven by the need to run on </a:t>
            </a:r>
            <a:r>
              <a:rPr lang="en-US" sz="2000" dirty="0" smtClean="0">
                <a:latin typeface="Times New Roman" panose="02020603050405020304" pitchFamily="18" charset="0"/>
                <a:cs typeface="Times New Roman" panose="02020603050405020304" pitchFamily="18" charset="0"/>
              </a:rPr>
              <a:t>clusters</a:t>
            </a:r>
            <a:r>
              <a:rPr lang="en-US" sz="2000" dirty="0">
                <a:latin typeface="Times New Roman" panose="02020603050405020304" pitchFamily="18" charset="0"/>
                <a:cs typeface="Times New Roman" panose="02020603050405020304" pitchFamily="18" charset="0"/>
              </a:rPr>
              <a:t>. NoSQL </a:t>
            </a:r>
            <a:r>
              <a:rPr lang="en-US" sz="2000" dirty="0" smtClean="0">
                <a:latin typeface="Times New Roman" panose="02020603050405020304" pitchFamily="18" charset="0"/>
                <a:cs typeface="Times New Roman" panose="02020603050405020304" pitchFamily="18" charset="0"/>
              </a:rPr>
              <a:t>databases offer </a:t>
            </a:r>
            <a:r>
              <a:rPr lang="en-US" sz="2000" dirty="0">
                <a:latin typeface="Times New Roman" panose="02020603050405020304" pitchFamily="18" charset="0"/>
                <a:cs typeface="Times New Roman" panose="02020603050405020304" pitchFamily="18" charset="0"/>
              </a:rPr>
              <a:t>a range of options for consistency and distribution</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NoSQL is an accidental neologism. There is no prescriptive definition—all you can make is </a:t>
            </a:r>
            <a:r>
              <a:rPr lang="en-US" sz="2000" dirty="0" smtClean="0">
                <a:latin typeface="Times New Roman" panose="02020603050405020304" pitchFamily="18" charset="0"/>
                <a:cs typeface="Times New Roman" panose="02020603050405020304" pitchFamily="18" charset="0"/>
              </a:rPr>
              <a:t>an observation </a:t>
            </a:r>
            <a:r>
              <a:rPr lang="en-US" sz="2000" dirty="0">
                <a:latin typeface="Times New Roman" panose="02020603050405020304" pitchFamily="18" charset="0"/>
                <a:cs typeface="Times New Roman" panose="02020603050405020304" pitchFamily="18" charset="0"/>
              </a:rPr>
              <a:t>of common characteristics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common characteristics of NoSQL databases are</a:t>
            </a:r>
          </a:p>
          <a:p>
            <a:pPr algn="just"/>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Not using the relational model</a:t>
            </a:r>
          </a:p>
          <a:p>
            <a:pPr algn="just"/>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Running well on clusters</a:t>
            </a:r>
          </a:p>
          <a:p>
            <a:pPr algn="just"/>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Open-source</a:t>
            </a:r>
          </a:p>
          <a:p>
            <a:pPr algn="just"/>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Built for the 21st century web estates</a:t>
            </a:r>
          </a:p>
          <a:p>
            <a:pPr algn="just"/>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Schemaless</a:t>
            </a:r>
          </a:p>
          <a:p>
            <a:pPr algn="just"/>
            <a:r>
              <a:rPr lang="en-US" sz="2000" dirty="0" smtClean="0">
                <a:latin typeface="Times New Roman" panose="02020603050405020304" pitchFamily="18" charset="0"/>
                <a:cs typeface="Times New Roman" panose="02020603050405020304" pitchFamily="18" charset="0"/>
              </a:rPr>
              <a:t>6.  </a:t>
            </a:r>
            <a:r>
              <a:rPr lang="en-US" sz="2000" dirty="0">
                <a:latin typeface="Times New Roman" panose="02020603050405020304" pitchFamily="18" charset="0"/>
                <a:cs typeface="Times New Roman" panose="02020603050405020304" pitchFamily="18" charset="0"/>
              </a:rPr>
              <a:t>The most important result of the rise of NoSQL is </a:t>
            </a:r>
            <a:r>
              <a:rPr lang="en-US" sz="2000" b="1" dirty="0">
                <a:latin typeface="Times New Roman" panose="02020603050405020304" pitchFamily="18" charset="0"/>
                <a:cs typeface="Times New Roman" panose="02020603050405020304" pitchFamily="18" charset="0"/>
              </a:rPr>
              <a:t>Polyglot Persistence</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76555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13527</TotalTime>
  <Words>3506</Words>
  <Application>Microsoft Office PowerPoint</Application>
  <PresentationFormat>Widescreen</PresentationFormat>
  <Paragraphs>391</Paragraphs>
  <Slides>55</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55</vt:i4>
      </vt:variant>
    </vt:vector>
  </HeadingPairs>
  <TitlesOfParts>
    <vt:vector size="66" baseType="lpstr">
      <vt:lpstr>Arial</vt:lpstr>
      <vt:lpstr>Arial MT</vt:lpstr>
      <vt:lpstr>Calibri</vt:lpstr>
      <vt:lpstr>Calibri Light</vt:lpstr>
      <vt:lpstr>Futura Cyrillic Book</vt:lpstr>
      <vt:lpstr>Graphik</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Microsoft account</cp:lastModifiedBy>
  <cp:revision>182</cp:revision>
  <dcterms:created xsi:type="dcterms:W3CDTF">2021-09-07T04:22:00Z</dcterms:created>
  <dcterms:modified xsi:type="dcterms:W3CDTF">2024-09-25T11:21:27Z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